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14_4954108.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11_9A6EEF82.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0F_EF7C5BC5.xml" ContentType="application/vnd.ms-powerpoint.comments+xml"/>
  <Override PartName="/ppt/notesSlides/notesSlide17.xml" ContentType="application/vnd.openxmlformats-officedocument.presentationml.notesSlide+xml"/>
  <Override PartName="/ppt/comments/modernComment_115_680EAB92.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112_80E76549.xml" ContentType="application/vnd.ms-powerpoint.comments+xml"/>
  <Override PartName="/ppt/notesSlides/notesSlide20.xml" ContentType="application/vnd.openxmlformats-officedocument.presentationml.notesSlide+xml"/>
  <Override PartName="/ppt/comments/modernComment_106_B6969689.xml" ContentType="application/vnd.ms-powerpoint.comments+xml"/>
  <Override PartName="/ppt/notesSlides/notesSlide21.xml" ContentType="application/vnd.openxmlformats-officedocument.presentationml.notesSlide+xml"/>
  <Override PartName="/ppt/comments/modernComment_145_DCECBCB6.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717" r:id="rId5"/>
    <p:sldMasterId id="2147483691" r:id="rId6"/>
    <p:sldMasterId id="2147483686" r:id="rId7"/>
    <p:sldMasterId id="2147483682" r:id="rId8"/>
    <p:sldMasterId id="2147483684" r:id="rId9"/>
  </p:sldMasterIdLst>
  <p:notesMasterIdLst>
    <p:notesMasterId r:id="rId41"/>
  </p:notesMasterIdLst>
  <p:handoutMasterIdLst>
    <p:handoutMasterId r:id="rId42"/>
  </p:handoutMasterIdLst>
  <p:sldIdLst>
    <p:sldId id="327" r:id="rId10"/>
    <p:sldId id="256" r:id="rId11"/>
    <p:sldId id="257" r:id="rId12"/>
    <p:sldId id="258" r:id="rId13"/>
    <p:sldId id="263" r:id="rId14"/>
    <p:sldId id="259" r:id="rId15"/>
    <p:sldId id="276" r:id="rId16"/>
    <p:sldId id="261" r:id="rId17"/>
    <p:sldId id="323" r:id="rId18"/>
    <p:sldId id="273" r:id="rId19"/>
    <p:sldId id="313" r:id="rId20"/>
    <p:sldId id="267" r:id="rId21"/>
    <p:sldId id="328" r:id="rId22"/>
    <p:sldId id="268" r:id="rId23"/>
    <p:sldId id="269" r:id="rId24"/>
    <p:sldId id="264" r:id="rId25"/>
    <p:sldId id="326" r:id="rId26"/>
    <p:sldId id="266" r:id="rId27"/>
    <p:sldId id="314" r:id="rId28"/>
    <p:sldId id="271" r:id="rId29"/>
    <p:sldId id="272" r:id="rId30"/>
    <p:sldId id="277" r:id="rId31"/>
    <p:sldId id="320" r:id="rId32"/>
    <p:sldId id="274" r:id="rId33"/>
    <p:sldId id="262" r:id="rId34"/>
    <p:sldId id="325" r:id="rId35"/>
    <p:sldId id="324" r:id="rId36"/>
    <p:sldId id="321" r:id="rId37"/>
    <p:sldId id="312" r:id="rId38"/>
    <p:sldId id="275" r:id="rId39"/>
    <p:sldId id="260"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D8C02E-F7BB-EE25-CD7A-C3AAD14F7685}" name="Marie Lovell" initials="ML" userId="S::Marie.Lovell@skillsforcare.org.uk::93a50442-1684-4053-afe8-e5d04444b70f" providerId="AD"/>
  <p188:author id="{CC88A165-670D-BEF0-4BEC-2A161FF47407}" name="Kiran Jandu" initials="KJ" userId="S::kiran.jandu@skillsforcare.org.uk::834398f4-8938-43f5-89a3-63e1ffc36b70" providerId="AD"/>
  <p188:author id="{7A121193-91A6-2448-23AD-E7E094E031E6}" name="Zoe Thomas" initials="ZT" userId="S::zoe.thomas@skillsforcare.org.uk::46c2d18d-3e54-47fa-a86e-4ccad5c59d9d" providerId="AD"/>
  <p188:author id="{2892E5E3-7C8F-0F7D-B2C4-25D5FA141A86}" name="Rachel Yates Hoyles" initials="RYH" userId="S::Rachel.Hoyles@skillsforcare.org.uk::b23b121c-f835-4f48-8333-932fc75514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iran Jandu" initials="KJ" lastIdx="1" clrIdx="0">
    <p:extLst>
      <p:ext uri="{19B8F6BF-5375-455C-9EA6-DF929625EA0E}">
        <p15:presenceInfo xmlns:p15="http://schemas.microsoft.com/office/powerpoint/2012/main" userId="S::kiran.jandu@skillsforcare.org.uk::834398f4-8938-43f5-89a3-63e1ffc36b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97D700"/>
    <a:srgbClr val="A20067"/>
    <a:srgbClr val="E87722"/>
    <a:srgbClr val="0099CC"/>
    <a:srgbClr val="008C95"/>
    <a:srgbClr val="CACACA"/>
    <a:srgbClr val="BA0C2F"/>
    <a:srgbClr val="00A651"/>
    <a:srgbClr val="3300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900" y="8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commentAuthors" Target="commentAuthors.xml"/><Relationship Id="rId48" Type="http://schemas.microsoft.com/office/2018/10/relationships/authors" Targe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notesMaster" Target="notesMasters/notesMaster1.xml"/></Relationships>
</file>

<file path=ppt/comments/modernComment_106_B6969689.xml><?xml version="1.0" encoding="utf-8"?>
<p188:cmLst xmlns:a="http://schemas.openxmlformats.org/drawingml/2006/main" xmlns:r="http://schemas.openxmlformats.org/officeDocument/2006/relationships" xmlns:p188="http://schemas.microsoft.com/office/powerpoint/2018/8/main">
  <p188:cm id="{D54EBBC1-F6E0-4D24-A5AC-32B4A18FE9C4}" authorId="{CC88A165-670D-BEF0-4BEC-2A161FF47407}" created="2024-04-22T10:57:50.564">
    <pc:sldMkLst xmlns:pc="http://schemas.microsoft.com/office/powerpoint/2013/main/command">
      <pc:docMk/>
      <pc:sldMk cId="3063322249" sldId="262"/>
    </pc:sldMkLst>
    <p188:replyLst>
      <p188:reply id="{19DD9B7E-55C1-4891-B1C6-B7CB8AEEC2A3}" authorId="{2892E5E3-7C8F-0F7D-B2C4-25D5FA141A86}" created="2024-04-29T12:16:39.596">
        <p188:txBody>
          <a:bodyPr/>
          <a:lstStyle/>
          <a:p>
            <a:r>
              <a:rPr lang="en-GB"/>
              <a:t>Updated  with changes to experience in role and hourly rate for Social care</a:t>
            </a:r>
          </a:p>
        </p188:txBody>
      </p188:reply>
    </p188:replyLst>
    <p188:txBody>
      <a:bodyPr/>
      <a:lstStyle/>
      <a:p>
        <a:r>
          <a:rPr lang="en-GB"/>
          <a:t>Marie to confirm latest data</a:t>
        </a:r>
      </a:p>
    </p188:txBody>
  </p188:cm>
</p188:cmLst>
</file>

<file path=ppt/comments/modernComment_10F_EF7C5BC5.xml><?xml version="1.0" encoding="utf-8"?>
<p188:cmLst xmlns:a="http://schemas.openxmlformats.org/drawingml/2006/main" xmlns:r="http://schemas.openxmlformats.org/officeDocument/2006/relationships" xmlns:p188="http://schemas.microsoft.com/office/powerpoint/2018/8/main">
  <p188:cm id="{3FD5396E-F205-4677-BE2D-A7CC63335D61}" authorId="{CC88A165-670D-BEF0-4BEC-2A161FF47407}" created="2024-04-22T10:54:00.066">
    <ac:txMkLst xmlns:ac="http://schemas.microsoft.com/office/drawing/2013/main/command">
      <pc:docMk xmlns:pc="http://schemas.microsoft.com/office/powerpoint/2013/main/command"/>
      <pc:sldMk xmlns:pc="http://schemas.microsoft.com/office/powerpoint/2013/main/command" cId="4017904581" sldId="271"/>
      <ac:spMk id="3" creationId="{1CF5B46D-B8EA-4CB2-B7DE-9BFECA9ACCFE}"/>
      <ac:txMk cp="243" len="35">
        <ac:context len="280" hash="1773372885"/>
      </ac:txMk>
    </ac:txMkLst>
    <p188:pos x="5691547" y="2985939"/>
    <p188:txBody>
      <a:bodyPr/>
      <a:lstStyle/>
      <a:p>
        <a:r>
          <a:rPr lang="en-GB"/>
          <a:t>Should this be linking to this guide:
https://www.skillsforcare.org.uk/resources/documents/Recruitment-support/Support-for-Individual-employers/IE/Information-for-local-authorities-NHS-and-support/Other-useful-resources/Sector-based-work-academy-for-PAs/Sector-based-work-academy-for-PAs.pdf
It was produced in 2019, is this information up to date/relevant.</a:t>
        </a:r>
      </a:p>
    </p188:txBody>
  </p188:cm>
  <p188:cm id="{0EB30B27-C5F2-4860-A476-14F6F4D44F4E}" authorId="{95D8C02E-F7BB-EE25-CD7A-C3AAD14F7685}" created="2024-04-22T12:20:00.124">
    <ac:deMkLst xmlns:ac="http://schemas.microsoft.com/office/drawing/2013/main/command">
      <pc:docMk xmlns:pc="http://schemas.microsoft.com/office/powerpoint/2013/main/command"/>
      <pc:sldMk xmlns:pc="http://schemas.microsoft.com/office/powerpoint/2013/main/command" cId="4017904581" sldId="271"/>
      <ac:spMk id="2" creationId="{ABEB6A1F-A121-46E7-A8A9-C7EEA34218F7}"/>
    </ac:deMkLst>
    <p188:replyLst>
      <p188:reply id="{9A9654F4-E6CE-445B-968A-E71B37FD2BD5}" authorId="{2892E5E3-7C8F-0F7D-B2C4-25D5FA141A86}" created="2024-04-29T11:56:44.317">
        <p188:txBody>
          <a:bodyPr/>
          <a:lstStyle/>
          <a:p>
            <a:r>
              <a:rPr lang="en-GB"/>
              <a:t>In that case, I think its best to remove it- Its 6 years ago</a:t>
            </a:r>
          </a:p>
        </p188:txBody>
      </p188:reply>
    </p188:replyLst>
    <p188:txBody>
      <a:bodyPr/>
      <a:lstStyle/>
      <a:p>
        <a:r>
          <a:rPr lang="en-GB"/>
          <a:t>I have no idea what this is</a:t>
        </a:r>
      </a:p>
    </p188:txBody>
  </p188:cm>
</p188:cmLst>
</file>

<file path=ppt/comments/modernComment_111_9A6EEF82.xml><?xml version="1.0" encoding="utf-8"?>
<p188:cmLst xmlns:a="http://schemas.openxmlformats.org/drawingml/2006/main" xmlns:r="http://schemas.openxmlformats.org/officeDocument/2006/relationships" xmlns:p188="http://schemas.microsoft.com/office/powerpoint/2018/8/main">
  <p188:cm id="{99084384-FFD8-4C97-9FC7-6E0784829A00}" authorId="{CC88A165-670D-BEF0-4BEC-2A161FF47407}" created="2024-04-22T10:49:15.487">
    <ac:txMkLst xmlns:ac="http://schemas.microsoft.com/office/drawing/2013/main/command">
      <pc:docMk xmlns:pc="http://schemas.microsoft.com/office/powerpoint/2013/main/command"/>
      <pc:sldMk xmlns:pc="http://schemas.microsoft.com/office/powerpoint/2013/main/command" cId="2590961538" sldId="273"/>
      <ac:spMk id="3" creationId="{187332FF-926E-461E-B5B8-10541D180475}"/>
      <ac:txMk cp="130">
        <ac:context len="133" hash="3845004981"/>
      </ac:txMk>
    </ac:txMkLst>
    <p188:pos x="4039017" y="634805"/>
    <p188:replyLst>
      <p188:reply id="{A70020AA-A1E9-4FE6-8532-9843624DAF29}" authorId="{2892E5E3-7C8F-0F7D-B2C4-25D5FA141A86}" created="2024-04-29T11:55:42.593">
        <p188:txBody>
          <a:bodyPr/>
          <a:lstStyle/>
          <a:p>
            <a:r>
              <a:rPr lang="en-GB"/>
              <a:t>I've added the updated link to `A question of Care'</a:t>
            </a:r>
          </a:p>
        </p188:txBody>
      </p188:reply>
    </p188:replyLst>
    <p188:txBody>
      <a:bodyPr/>
      <a:lstStyle/>
      <a:p>
        <a:r>
          <a:rPr lang="en-GB"/>
          <a:t>Marie to update</a:t>
        </a:r>
      </a:p>
    </p188:txBody>
  </p188:cm>
</p188:cmLst>
</file>

<file path=ppt/comments/modernComment_112_80E76549.xml><?xml version="1.0" encoding="utf-8"?>
<p188:cmLst xmlns:a="http://schemas.openxmlformats.org/drawingml/2006/main" xmlns:r="http://schemas.openxmlformats.org/officeDocument/2006/relationships" xmlns:p188="http://schemas.microsoft.com/office/powerpoint/2018/8/main">
  <p188:cm id="{2E55F3D1-4AB7-4F28-BB10-53C6441DCF78}" authorId="{CC88A165-670D-BEF0-4BEC-2A161FF47407}" created="2024-04-22T10:56:13.959">
    <ac:txMkLst xmlns:ac="http://schemas.microsoft.com/office/drawing/2013/main/command">
      <pc:docMk xmlns:pc="http://schemas.microsoft.com/office/powerpoint/2013/main/command"/>
      <pc:sldMk xmlns:pc="http://schemas.microsoft.com/office/powerpoint/2013/main/command" cId="2162648393" sldId="274"/>
      <ac:spMk id="3" creationId="{B63F3911-9120-48C9-B3B5-78A64C2BC774}"/>
      <ac:txMk cp="403">
        <ac:context len="404" hash="2740143347"/>
      </ac:txMk>
    </ac:txMkLst>
    <p188:pos x="5234174" y="2709512"/>
    <p188:replyLst>
      <p188:reply id="{A0E01F61-E5A3-4AF8-AFB3-514AE2EF7585}" authorId="{2892E5E3-7C8F-0F7D-B2C4-25D5FA141A86}" created="2024-04-29T12:03:48.404">
        <p188:txBody>
          <a:bodyPr/>
          <a:lstStyle/>
          <a:p>
            <a:r>
              <a:rPr lang="en-GB"/>
              <a:t>Link updated</a:t>
            </a:r>
          </a:p>
        </p188:txBody>
      </p188:reply>
    </p188:replyLst>
    <p188:txBody>
      <a:bodyPr/>
      <a:lstStyle/>
      <a:p>
        <a:r>
          <a:rPr lang="en-GB"/>
          <a:t>Link needs to be updated </a:t>
        </a:r>
      </a:p>
    </p188:txBody>
  </p188:cm>
</p188:cmLst>
</file>

<file path=ppt/comments/modernComment_114_4954108.xml><?xml version="1.0" encoding="utf-8"?>
<p188:cmLst xmlns:a="http://schemas.openxmlformats.org/drawingml/2006/main" xmlns:r="http://schemas.openxmlformats.org/officeDocument/2006/relationships" xmlns:p188="http://schemas.microsoft.com/office/powerpoint/2018/8/main">
  <p188:cm id="{C9C90E26-6532-4FE1-A772-61F0A7F03D1D}" authorId="{95D8C02E-F7BB-EE25-CD7A-C3AAD14F7685}" created="2024-04-22T12:13:44.969">
    <ac:deMkLst xmlns:ac="http://schemas.microsoft.com/office/drawing/2013/main/command">
      <pc:docMk xmlns:pc="http://schemas.microsoft.com/office/powerpoint/2013/main/command"/>
      <pc:sldMk xmlns:pc="http://schemas.microsoft.com/office/powerpoint/2013/main/command" cId="76890376" sldId="276"/>
      <ac:spMk id="7" creationId="{59CAFD73-B965-4A2E-AEC3-88DA30126F25}"/>
    </ac:deMkLst>
    <p188:replyLst>
      <p188:reply id="{FBCF8924-779E-4344-B412-FB84BEA80FA8}" authorId="{2892E5E3-7C8F-0F7D-B2C4-25D5FA141A86}" created="2024-04-29T11:47:51.132">
        <p188:txBody>
          <a:bodyPr/>
          <a:lstStyle/>
          <a:p>
            <a:r>
              <a:rPr lang="en-GB"/>
              <a:t>I've checked and the ones listed here are still available on the SfC webpage - I have added the hyper link to `Recorded Webinars'</a:t>
            </a:r>
          </a:p>
        </p188:txBody>
      </p188:reply>
    </p188:replyLst>
    <p188:txBody>
      <a:bodyPr/>
      <a:lstStyle/>
      <a:p>
        <a:r>
          <a:rPr lang="en-GB"/>
          <a:t>Need to check if they are all still available and hyper link</a:t>
        </a:r>
      </a:p>
    </p188:txBody>
  </p188:cm>
</p188:cmLst>
</file>

<file path=ppt/comments/modernComment_115_680EAB92.xml><?xml version="1.0" encoding="utf-8"?>
<p188:cmLst xmlns:a="http://schemas.openxmlformats.org/drawingml/2006/main" xmlns:r="http://schemas.openxmlformats.org/officeDocument/2006/relationships" xmlns:p188="http://schemas.microsoft.com/office/powerpoint/2018/8/main">
  <p188:cm id="{D3E48466-6EDF-4D3F-B756-F983DC4F7FE7}" authorId="{CC88A165-670D-BEF0-4BEC-2A161FF47407}" created="2024-04-22T10:54:40.148">
    <ac:txMkLst xmlns:ac="http://schemas.microsoft.com/office/drawing/2013/main/command">
      <pc:docMk xmlns:pc="http://schemas.microsoft.com/office/powerpoint/2013/main/command"/>
      <pc:sldMk xmlns:pc="http://schemas.microsoft.com/office/powerpoint/2013/main/command" cId="1745791890" sldId="277"/>
      <ac:spMk id="6" creationId="{A549CD91-CDFD-404C-994B-5ED19E26B680}"/>
      <ac:txMk cp="123">
        <ac:context len="125" hash="3059761905"/>
      </ac:txMk>
    </ac:txMkLst>
    <p188:pos x="6738149" y="669381"/>
    <p188:replyLst>
      <p188:reply id="{E4E46285-EC00-4798-AA5E-A25DAA9D11B9}" authorId="{2892E5E3-7C8F-0F7D-B2C4-25D5FA141A86}" created="2024-04-29T12:00:30.387">
        <p188:txBody>
          <a:bodyPr/>
          <a:lstStyle/>
          <a:p>
            <a:r>
              <a:rPr lang="en-GB"/>
              <a:t>I've updated the link</a:t>
            </a:r>
          </a:p>
        </p188:txBody>
      </p188:reply>
    </p188:replyLst>
    <p188:txBody>
      <a:bodyPr/>
      <a:lstStyle/>
      <a:p>
        <a:r>
          <a:rPr lang="en-GB"/>
          <a:t>Link needs updating</a:t>
        </a:r>
      </a:p>
    </p188:txBody>
  </p188:cm>
</p188:cmLst>
</file>

<file path=ppt/comments/modernComment_145_DCECBCB6.xml><?xml version="1.0" encoding="utf-8"?>
<p188:cmLst xmlns:a="http://schemas.openxmlformats.org/drawingml/2006/main" xmlns:r="http://schemas.openxmlformats.org/officeDocument/2006/relationships" xmlns:p188="http://schemas.microsoft.com/office/powerpoint/2018/8/main">
  <p188:cm id="{9DF6ED33-F09F-4122-837D-335A2A7ABF85}" authorId="{CC88A165-670D-BEF0-4BEC-2A161FF47407}" created="2024-04-22T10:58:18.486">
    <pc:sldMkLst xmlns:pc="http://schemas.microsoft.com/office/powerpoint/2013/main/command">
      <pc:docMk/>
      <pc:sldMk cId="3706502326" sldId="325"/>
    </pc:sldMkLst>
    <p188:replyLst>
      <p188:reply id="{8B53A63E-7378-47D7-B974-CB92A16283CA}" authorId="{2892E5E3-7C8F-0F7D-B2C4-25D5FA141A86}" created="2024-04-29T12:21:44.535">
        <p188:txBody>
          <a:bodyPr/>
          <a:lstStyle/>
          <a:p>
            <a:r>
              <a:rPr lang="en-GB"/>
              <a:t>I've checked and this is the correct data as of 2023/24. I've added a link to this in the notes.</a:t>
            </a:r>
          </a:p>
        </p188:txBody>
      </p188:reply>
      <p188:reply id="{E6B24369-ACDB-44AB-B084-C71F28865A24}" authorId="{7A121193-91A6-2448-23AD-E7E094E031E6}" created="2024-04-29T12:33:32.365">
        <p188:txBody>
          <a:bodyPr/>
          <a:lstStyle/>
          <a:p>
            <a:r>
              <a:rPr lang="en-US"/>
              <a:t>Is this the latest 24 data, if so it should say 24 in the title and the same on slide 23 </a:t>
            </a:r>
          </a:p>
        </p188:txBody>
      </p188:reply>
      <p188:reply id="{5BA113CC-BBE8-4C5C-A7C1-2E991F3686D1}" authorId="{2892E5E3-7C8F-0F7D-B2C4-25D5FA141A86}" created="2024-04-29T13:38:23.354">
        <p188:txBody>
          <a:bodyPr/>
          <a:lstStyle/>
          <a:p>
            <a:r>
              <a:rPr lang="en-GB"/>
              <a:t>Thanks Zoe, I've changed to 2024 to reflect the report.</a:t>
            </a:r>
          </a:p>
        </p188:txBody>
      </p188:reply>
    </p188:replyLst>
    <p188:txBody>
      <a:bodyPr/>
      <a:lstStyle/>
      <a:p>
        <a:r>
          <a:rPr lang="en-GB"/>
          <a:t>Marie to confirm latest data</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5AAEBD-B0AC-486F-A786-0B1FE0BD144F}"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GB"/>
        </a:p>
      </dgm:t>
    </dgm:pt>
    <dgm:pt modelId="{9A3FE49E-DFE8-468B-9BF2-537708EEC770}">
      <dgm:prSet phldrT="[Text]"/>
      <dgm:spPr/>
      <dgm:t>
        <a:bodyPr/>
        <a:lstStyle/>
        <a:p>
          <a:r>
            <a:rPr lang="en-GB"/>
            <a:t>Steering group</a:t>
          </a:r>
        </a:p>
      </dgm:t>
    </dgm:pt>
    <dgm:pt modelId="{58DD0684-659D-4417-B172-356ECAB92D52}" type="parTrans" cxnId="{D7F887C5-2605-4069-BE0E-19823485B4E6}">
      <dgm:prSet/>
      <dgm:spPr/>
      <dgm:t>
        <a:bodyPr/>
        <a:lstStyle/>
        <a:p>
          <a:endParaRPr lang="en-GB"/>
        </a:p>
      </dgm:t>
    </dgm:pt>
    <dgm:pt modelId="{B8A78231-3B48-489C-94F5-D7F9156C1710}" type="sibTrans" cxnId="{D7F887C5-2605-4069-BE0E-19823485B4E6}">
      <dgm:prSet/>
      <dgm:spPr/>
      <dgm:t>
        <a:bodyPr/>
        <a:lstStyle/>
        <a:p>
          <a:endParaRPr lang="en-GB"/>
        </a:p>
      </dgm:t>
    </dgm:pt>
    <dgm:pt modelId="{81102421-E77A-4BDF-8086-398A6B6299A4}">
      <dgm:prSet phldrT="[Text]"/>
      <dgm:spPr/>
      <dgm:t>
        <a:bodyPr/>
        <a:lstStyle/>
        <a:p>
          <a:r>
            <a:rPr lang="en-GB"/>
            <a:t>Individual employers</a:t>
          </a:r>
        </a:p>
      </dgm:t>
    </dgm:pt>
    <dgm:pt modelId="{D6E26A39-C101-4E44-BD0D-2DD57A7395A2}" type="parTrans" cxnId="{2C92A8C5-D995-44E8-9C4C-B7CB0C675489}">
      <dgm:prSet/>
      <dgm:spPr/>
      <dgm:t>
        <a:bodyPr/>
        <a:lstStyle/>
        <a:p>
          <a:endParaRPr lang="en-GB"/>
        </a:p>
      </dgm:t>
    </dgm:pt>
    <dgm:pt modelId="{EA77104A-6D29-4959-AA9B-233799C01B04}" type="sibTrans" cxnId="{2C92A8C5-D995-44E8-9C4C-B7CB0C675489}">
      <dgm:prSet/>
      <dgm:spPr/>
      <dgm:t>
        <a:bodyPr/>
        <a:lstStyle/>
        <a:p>
          <a:endParaRPr lang="en-GB"/>
        </a:p>
      </dgm:t>
    </dgm:pt>
    <dgm:pt modelId="{4D9A49B6-3139-40BC-BB9F-5C9359DF183B}">
      <dgm:prSet phldrT="[Text]" phldr="1"/>
      <dgm:spPr/>
      <dgm:t>
        <a:bodyPr/>
        <a:lstStyle/>
        <a:p>
          <a:endParaRPr lang="en-GB"/>
        </a:p>
      </dgm:t>
    </dgm:pt>
    <dgm:pt modelId="{4F595180-C774-4791-AC16-5989941DC548}" type="parTrans" cxnId="{931399CD-502D-4440-B78E-A67951815A5A}">
      <dgm:prSet/>
      <dgm:spPr/>
      <dgm:t>
        <a:bodyPr/>
        <a:lstStyle/>
        <a:p>
          <a:endParaRPr lang="en-GB"/>
        </a:p>
      </dgm:t>
    </dgm:pt>
    <dgm:pt modelId="{9DB73245-4798-447E-A596-2B5B42C5452B}" type="sibTrans" cxnId="{931399CD-502D-4440-B78E-A67951815A5A}">
      <dgm:prSet/>
      <dgm:spPr/>
      <dgm:t>
        <a:bodyPr/>
        <a:lstStyle/>
        <a:p>
          <a:endParaRPr lang="en-GB"/>
        </a:p>
      </dgm:t>
    </dgm:pt>
    <dgm:pt modelId="{54B810AB-3E6C-46DE-9B76-50052FCAF1F0}">
      <dgm:prSet phldrT="[Text]" phldr="1"/>
      <dgm:spPr/>
      <dgm:t>
        <a:bodyPr/>
        <a:lstStyle/>
        <a:p>
          <a:endParaRPr lang="en-GB"/>
        </a:p>
      </dgm:t>
    </dgm:pt>
    <dgm:pt modelId="{8ED45599-3508-4591-A788-AF68EFCB2D88}" type="parTrans" cxnId="{8E9B0678-CA58-4E2D-A4D6-6F15486FFB53}">
      <dgm:prSet/>
      <dgm:spPr/>
      <dgm:t>
        <a:bodyPr/>
        <a:lstStyle/>
        <a:p>
          <a:endParaRPr lang="en-GB"/>
        </a:p>
      </dgm:t>
    </dgm:pt>
    <dgm:pt modelId="{3EF6266C-AAA3-4BB6-8FE6-57EB55F44DF0}" type="sibTrans" cxnId="{8E9B0678-CA58-4E2D-A4D6-6F15486FFB53}">
      <dgm:prSet/>
      <dgm:spPr/>
      <dgm:t>
        <a:bodyPr/>
        <a:lstStyle/>
        <a:p>
          <a:endParaRPr lang="en-GB"/>
        </a:p>
      </dgm:t>
    </dgm:pt>
    <dgm:pt modelId="{DDAD2465-C933-4381-A3DB-061CD03675A6}">
      <dgm:prSet phldrT="[Text]" phldr="1"/>
      <dgm:spPr/>
      <dgm:t>
        <a:bodyPr/>
        <a:lstStyle/>
        <a:p>
          <a:endParaRPr lang="en-GB"/>
        </a:p>
      </dgm:t>
    </dgm:pt>
    <dgm:pt modelId="{AD407835-1EB4-43C5-BD6F-F794A47B24B7}" type="parTrans" cxnId="{AFD4CEE8-5F5F-4FB3-A3BA-154BA3D64E0E}">
      <dgm:prSet/>
      <dgm:spPr/>
      <dgm:t>
        <a:bodyPr/>
        <a:lstStyle/>
        <a:p>
          <a:endParaRPr lang="en-GB"/>
        </a:p>
      </dgm:t>
    </dgm:pt>
    <dgm:pt modelId="{1464750E-72CD-4D98-B50A-5B8570741242}" type="sibTrans" cxnId="{AFD4CEE8-5F5F-4FB3-A3BA-154BA3D64E0E}">
      <dgm:prSet/>
      <dgm:spPr/>
      <dgm:t>
        <a:bodyPr/>
        <a:lstStyle/>
        <a:p>
          <a:endParaRPr lang="en-GB"/>
        </a:p>
      </dgm:t>
    </dgm:pt>
    <dgm:pt modelId="{9688E560-6067-441B-A605-8F91F418A896}">
      <dgm:prSet phldrT="[Text]"/>
      <dgm:spPr/>
      <dgm:t>
        <a:bodyPr/>
        <a:lstStyle/>
        <a:p>
          <a:r>
            <a:rPr lang="en-GB"/>
            <a:t>PAs</a:t>
          </a:r>
        </a:p>
      </dgm:t>
    </dgm:pt>
    <dgm:pt modelId="{7F856CFC-77EE-4FE1-9199-504D488CC524}" type="parTrans" cxnId="{F051DF65-ADA6-4C0E-82F2-25DB055F5ADC}">
      <dgm:prSet/>
      <dgm:spPr/>
      <dgm:t>
        <a:bodyPr/>
        <a:lstStyle/>
        <a:p>
          <a:endParaRPr lang="en-GB"/>
        </a:p>
      </dgm:t>
    </dgm:pt>
    <dgm:pt modelId="{B472B6F2-F028-4C94-B916-72B64D2BF0F3}" type="sibTrans" cxnId="{F051DF65-ADA6-4C0E-82F2-25DB055F5ADC}">
      <dgm:prSet/>
      <dgm:spPr/>
      <dgm:t>
        <a:bodyPr/>
        <a:lstStyle/>
        <a:p>
          <a:endParaRPr lang="en-GB"/>
        </a:p>
      </dgm:t>
    </dgm:pt>
    <dgm:pt modelId="{FCDF22D5-C3BF-4D7D-9150-825C7E7E6B1D}">
      <dgm:prSet phldrT="[Text]"/>
      <dgm:spPr/>
      <dgm:t>
        <a:bodyPr/>
        <a:lstStyle/>
        <a:p>
          <a:r>
            <a:rPr lang="en-GB"/>
            <a:t>Local authorities</a:t>
          </a:r>
        </a:p>
      </dgm:t>
    </dgm:pt>
    <dgm:pt modelId="{3E2F528C-C105-4D47-8982-B2E910D2C803}" type="parTrans" cxnId="{DD22F0C2-EEE1-499C-8A54-C510E3D87F3D}">
      <dgm:prSet/>
      <dgm:spPr/>
      <dgm:t>
        <a:bodyPr/>
        <a:lstStyle/>
        <a:p>
          <a:endParaRPr lang="en-GB"/>
        </a:p>
      </dgm:t>
    </dgm:pt>
    <dgm:pt modelId="{71A71C32-F681-4961-9153-3B84298BBBE8}" type="sibTrans" cxnId="{DD22F0C2-EEE1-499C-8A54-C510E3D87F3D}">
      <dgm:prSet/>
      <dgm:spPr/>
      <dgm:t>
        <a:bodyPr/>
        <a:lstStyle/>
        <a:p>
          <a:endParaRPr lang="en-GB"/>
        </a:p>
      </dgm:t>
    </dgm:pt>
    <dgm:pt modelId="{83575B4A-7CBB-4FE0-B0B7-45BADC3A3DA8}">
      <dgm:prSet phldrT="[Text]"/>
      <dgm:spPr/>
      <dgm:t>
        <a:bodyPr/>
        <a:lstStyle/>
        <a:p>
          <a:r>
            <a:rPr lang="en-GB"/>
            <a:t>NHS Provider</a:t>
          </a:r>
        </a:p>
      </dgm:t>
    </dgm:pt>
    <dgm:pt modelId="{04D1D77B-07D5-4909-80AC-DC875D0632B1}" type="parTrans" cxnId="{238D018B-752C-409F-9CC5-58E006C1F306}">
      <dgm:prSet/>
      <dgm:spPr/>
      <dgm:t>
        <a:bodyPr/>
        <a:lstStyle/>
        <a:p>
          <a:endParaRPr lang="en-GB"/>
        </a:p>
      </dgm:t>
    </dgm:pt>
    <dgm:pt modelId="{218E9577-52E4-4BDA-803D-FE4664D38FA7}" type="sibTrans" cxnId="{238D018B-752C-409F-9CC5-58E006C1F306}">
      <dgm:prSet/>
      <dgm:spPr/>
      <dgm:t>
        <a:bodyPr/>
        <a:lstStyle/>
        <a:p>
          <a:endParaRPr lang="en-GB"/>
        </a:p>
      </dgm:t>
    </dgm:pt>
    <dgm:pt modelId="{531E3D07-2DC6-45ED-A379-0213A5BE667F}">
      <dgm:prSet phldrT="[Text]"/>
      <dgm:spPr/>
      <dgm:t>
        <a:bodyPr/>
        <a:lstStyle/>
        <a:p>
          <a:r>
            <a:rPr lang="en-GB"/>
            <a:t>ULOs</a:t>
          </a:r>
        </a:p>
      </dgm:t>
    </dgm:pt>
    <dgm:pt modelId="{4F4B6BCF-6FC7-4D0B-8A72-323AF4074F55}" type="parTrans" cxnId="{801A4AE9-7738-47B1-B5EE-2AA5F9E779B6}">
      <dgm:prSet/>
      <dgm:spPr/>
      <dgm:t>
        <a:bodyPr/>
        <a:lstStyle/>
        <a:p>
          <a:endParaRPr lang="en-GB"/>
        </a:p>
      </dgm:t>
    </dgm:pt>
    <dgm:pt modelId="{7F82660F-F40C-4B42-A6A0-263CFAFEE511}" type="sibTrans" cxnId="{801A4AE9-7738-47B1-B5EE-2AA5F9E779B6}">
      <dgm:prSet/>
      <dgm:spPr/>
      <dgm:t>
        <a:bodyPr/>
        <a:lstStyle/>
        <a:p>
          <a:endParaRPr lang="en-GB"/>
        </a:p>
      </dgm:t>
    </dgm:pt>
    <dgm:pt modelId="{3AF2DFAA-0137-4EA2-9920-A177C90B9C51}">
      <dgm:prSet phldrT="[Text]"/>
      <dgm:spPr/>
      <dgm:t>
        <a:bodyPr/>
        <a:lstStyle/>
        <a:p>
          <a:r>
            <a:rPr lang="en-GB"/>
            <a:t>TLAP</a:t>
          </a:r>
        </a:p>
      </dgm:t>
    </dgm:pt>
    <dgm:pt modelId="{CC331DA4-1F97-4D22-B0BE-1C90E73D6761}" type="parTrans" cxnId="{AD2004CE-402D-4277-828F-3E8A72F106B0}">
      <dgm:prSet/>
      <dgm:spPr/>
      <dgm:t>
        <a:bodyPr/>
        <a:lstStyle/>
        <a:p>
          <a:endParaRPr lang="en-GB"/>
        </a:p>
      </dgm:t>
    </dgm:pt>
    <dgm:pt modelId="{BCDFC4B1-FC79-4448-BEC4-695FCEC887F1}" type="sibTrans" cxnId="{AD2004CE-402D-4277-828F-3E8A72F106B0}">
      <dgm:prSet/>
      <dgm:spPr/>
      <dgm:t>
        <a:bodyPr/>
        <a:lstStyle/>
        <a:p>
          <a:endParaRPr lang="en-GB"/>
        </a:p>
      </dgm:t>
    </dgm:pt>
    <dgm:pt modelId="{1EED20CC-9416-4E11-8580-212A72D57FC8}">
      <dgm:prSet phldrT="[Text]"/>
      <dgm:spPr/>
      <dgm:t>
        <a:bodyPr/>
        <a:lstStyle/>
        <a:p>
          <a:r>
            <a:rPr lang="en-GB"/>
            <a:t>Unison</a:t>
          </a:r>
        </a:p>
      </dgm:t>
    </dgm:pt>
    <dgm:pt modelId="{6F289975-DF0E-40C6-8EFD-0CF2E4C427C4}" type="parTrans" cxnId="{52910590-D665-44FC-9DB9-AF6CD20E21C2}">
      <dgm:prSet/>
      <dgm:spPr/>
      <dgm:t>
        <a:bodyPr/>
        <a:lstStyle/>
        <a:p>
          <a:endParaRPr lang="en-GB"/>
        </a:p>
      </dgm:t>
    </dgm:pt>
    <dgm:pt modelId="{AE2B9E1A-2684-42A3-8162-7AB9D2FFDBE6}" type="sibTrans" cxnId="{52910590-D665-44FC-9DB9-AF6CD20E21C2}">
      <dgm:prSet/>
      <dgm:spPr/>
      <dgm:t>
        <a:bodyPr/>
        <a:lstStyle/>
        <a:p>
          <a:endParaRPr lang="en-GB"/>
        </a:p>
      </dgm:t>
    </dgm:pt>
    <dgm:pt modelId="{BAE7E29F-42AB-427B-9816-ABD44906CC70}">
      <dgm:prSet phldrT="[Text]"/>
      <dgm:spPr/>
      <dgm:t>
        <a:bodyPr/>
        <a:lstStyle/>
        <a:p>
          <a:r>
            <a:rPr lang="en-GB"/>
            <a:t>Funders – DHSC &amp; NHSEI</a:t>
          </a:r>
        </a:p>
      </dgm:t>
    </dgm:pt>
    <dgm:pt modelId="{EB883A78-1D47-4B54-BD32-D48AF3F3A85A}" type="parTrans" cxnId="{C75694FC-2208-4797-9BAB-C967D16262B5}">
      <dgm:prSet/>
      <dgm:spPr/>
      <dgm:t>
        <a:bodyPr/>
        <a:lstStyle/>
        <a:p>
          <a:endParaRPr lang="en-GB"/>
        </a:p>
      </dgm:t>
    </dgm:pt>
    <dgm:pt modelId="{70E46618-5E11-4853-9108-CFBD7B655248}" type="sibTrans" cxnId="{C75694FC-2208-4797-9BAB-C967D16262B5}">
      <dgm:prSet/>
      <dgm:spPr/>
      <dgm:t>
        <a:bodyPr/>
        <a:lstStyle/>
        <a:p>
          <a:endParaRPr lang="en-GB"/>
        </a:p>
      </dgm:t>
    </dgm:pt>
    <dgm:pt modelId="{3BF00A39-5E79-4BBD-B1D0-73F26654B741}">
      <dgm:prSet phldrT="[Text]"/>
      <dgm:spPr/>
      <dgm:t>
        <a:bodyPr/>
        <a:lstStyle/>
        <a:p>
          <a:r>
            <a:rPr lang="en-GB"/>
            <a:t>Pensions regulator</a:t>
          </a:r>
        </a:p>
      </dgm:t>
    </dgm:pt>
    <dgm:pt modelId="{7DFFF977-C7AC-48B0-B8E2-DB0F2287267D}" type="parTrans" cxnId="{509D6396-C7D6-4942-BB95-E6828F413718}">
      <dgm:prSet/>
      <dgm:spPr/>
      <dgm:t>
        <a:bodyPr/>
        <a:lstStyle/>
        <a:p>
          <a:endParaRPr lang="en-GB"/>
        </a:p>
      </dgm:t>
    </dgm:pt>
    <dgm:pt modelId="{48068058-1734-4495-B14D-E4B6F24972F9}" type="sibTrans" cxnId="{509D6396-C7D6-4942-BB95-E6828F413718}">
      <dgm:prSet/>
      <dgm:spPr/>
      <dgm:t>
        <a:bodyPr/>
        <a:lstStyle/>
        <a:p>
          <a:endParaRPr lang="en-GB"/>
        </a:p>
      </dgm:t>
    </dgm:pt>
    <dgm:pt modelId="{49EE975E-C007-4CCF-8C7A-310EF86DF2D4}">
      <dgm:prSet phldrT="[Text]"/>
      <dgm:spPr/>
      <dgm:t>
        <a:bodyPr/>
        <a:lstStyle/>
        <a:p>
          <a:r>
            <a:rPr lang="en-GB"/>
            <a:t>Insurance providers</a:t>
          </a:r>
        </a:p>
      </dgm:t>
    </dgm:pt>
    <dgm:pt modelId="{4F40F2F1-35A4-4CD6-8BD6-9E057DCDBB27}" type="parTrans" cxnId="{81E34913-7AEA-415C-AB61-7AB1EE483690}">
      <dgm:prSet/>
      <dgm:spPr/>
      <dgm:t>
        <a:bodyPr/>
        <a:lstStyle/>
        <a:p>
          <a:endParaRPr lang="en-GB"/>
        </a:p>
      </dgm:t>
    </dgm:pt>
    <dgm:pt modelId="{D85B3F45-EDBD-43CE-A267-4EAF7DEA1EE7}" type="sibTrans" cxnId="{81E34913-7AEA-415C-AB61-7AB1EE483690}">
      <dgm:prSet/>
      <dgm:spPr/>
      <dgm:t>
        <a:bodyPr/>
        <a:lstStyle/>
        <a:p>
          <a:endParaRPr lang="en-GB"/>
        </a:p>
      </dgm:t>
    </dgm:pt>
    <dgm:pt modelId="{DB409437-F280-40F8-A220-E0203D2B225F}">
      <dgm:prSet phldrT="[Text]"/>
      <dgm:spPr/>
      <dgm:t>
        <a:bodyPr/>
        <a:lstStyle/>
        <a:p>
          <a:r>
            <a:rPr lang="en-GB"/>
            <a:t>DPSOs</a:t>
          </a:r>
        </a:p>
      </dgm:t>
    </dgm:pt>
    <dgm:pt modelId="{9C7D6D12-B780-4C23-8C31-9C0FF60B8145}" type="parTrans" cxnId="{4C7B83E7-8385-471B-BD1B-7B5C301C1CB9}">
      <dgm:prSet/>
      <dgm:spPr/>
      <dgm:t>
        <a:bodyPr/>
        <a:lstStyle/>
        <a:p>
          <a:endParaRPr lang="en-GB"/>
        </a:p>
      </dgm:t>
    </dgm:pt>
    <dgm:pt modelId="{B40EAF02-751C-4DFB-A726-9250FD658792}" type="sibTrans" cxnId="{4C7B83E7-8385-471B-BD1B-7B5C301C1CB9}">
      <dgm:prSet/>
      <dgm:spPr/>
      <dgm:t>
        <a:bodyPr/>
        <a:lstStyle/>
        <a:p>
          <a:endParaRPr lang="en-GB"/>
        </a:p>
      </dgm:t>
    </dgm:pt>
    <dgm:pt modelId="{2E767483-4BE2-4D65-9046-B3FED07E543F}">
      <dgm:prSet phldrT="[Text]"/>
      <dgm:spPr/>
      <dgm:t>
        <a:bodyPr/>
        <a:lstStyle/>
        <a:p>
          <a:r>
            <a:rPr lang="en-GB"/>
            <a:t>Learning providers</a:t>
          </a:r>
        </a:p>
      </dgm:t>
    </dgm:pt>
    <dgm:pt modelId="{D98FEF9C-6950-48E2-B9D9-F3C333FBDA46}" type="parTrans" cxnId="{72BA13A4-EEA5-4A2B-9643-8EECC3A29A36}">
      <dgm:prSet/>
      <dgm:spPr/>
      <dgm:t>
        <a:bodyPr/>
        <a:lstStyle/>
        <a:p>
          <a:endParaRPr lang="en-GB"/>
        </a:p>
      </dgm:t>
    </dgm:pt>
    <dgm:pt modelId="{F3F1D715-819D-44BA-A555-22C52CFB081A}" type="sibTrans" cxnId="{72BA13A4-EEA5-4A2B-9643-8EECC3A29A36}">
      <dgm:prSet/>
      <dgm:spPr/>
      <dgm:t>
        <a:bodyPr/>
        <a:lstStyle/>
        <a:p>
          <a:endParaRPr lang="en-GB"/>
        </a:p>
      </dgm:t>
    </dgm:pt>
    <dgm:pt modelId="{0483758E-6291-4223-A4E1-9F135209557D}" type="pres">
      <dgm:prSet presAssocID="{DF5AAEBD-B0AC-486F-A786-0B1FE0BD144F}" presName="cycle" presStyleCnt="0">
        <dgm:presLayoutVars>
          <dgm:chMax val="1"/>
          <dgm:dir/>
          <dgm:animLvl val="ctr"/>
          <dgm:resizeHandles val="exact"/>
        </dgm:presLayoutVars>
      </dgm:prSet>
      <dgm:spPr/>
    </dgm:pt>
    <dgm:pt modelId="{6F345C0B-A569-4156-845F-36BE0ACAB6B1}" type="pres">
      <dgm:prSet presAssocID="{9A3FE49E-DFE8-468B-9BF2-537708EEC770}" presName="centerShape" presStyleLbl="node0" presStyleIdx="0" presStyleCnt="1"/>
      <dgm:spPr/>
    </dgm:pt>
    <dgm:pt modelId="{76DD6B4B-3CFF-4270-879F-CC345FEC2423}" type="pres">
      <dgm:prSet presAssocID="{D6E26A39-C101-4E44-BD0D-2DD57A7395A2}" presName="parTrans" presStyleLbl="bgSibTrans2D1" presStyleIdx="0" presStyleCnt="12"/>
      <dgm:spPr/>
    </dgm:pt>
    <dgm:pt modelId="{F757F657-93AE-40C6-8CDC-69F0E4AA3499}" type="pres">
      <dgm:prSet presAssocID="{81102421-E77A-4BDF-8086-398A6B6299A4}" presName="node" presStyleLbl="node1" presStyleIdx="0" presStyleCnt="12">
        <dgm:presLayoutVars>
          <dgm:bulletEnabled val="1"/>
        </dgm:presLayoutVars>
      </dgm:prSet>
      <dgm:spPr/>
    </dgm:pt>
    <dgm:pt modelId="{618C9281-7BA7-409F-9C38-7DDC994EA40B}" type="pres">
      <dgm:prSet presAssocID="{7F856CFC-77EE-4FE1-9199-504D488CC524}" presName="parTrans" presStyleLbl="bgSibTrans2D1" presStyleIdx="1" presStyleCnt="12"/>
      <dgm:spPr/>
    </dgm:pt>
    <dgm:pt modelId="{7969CD2E-F53C-45C0-A12C-46772AD860EA}" type="pres">
      <dgm:prSet presAssocID="{9688E560-6067-441B-A605-8F91F418A896}" presName="node" presStyleLbl="node1" presStyleIdx="1" presStyleCnt="12">
        <dgm:presLayoutVars>
          <dgm:bulletEnabled val="1"/>
        </dgm:presLayoutVars>
      </dgm:prSet>
      <dgm:spPr/>
    </dgm:pt>
    <dgm:pt modelId="{17E1F90B-88E4-488D-A76F-AE0C4CE56254}" type="pres">
      <dgm:prSet presAssocID="{3E2F528C-C105-4D47-8982-B2E910D2C803}" presName="parTrans" presStyleLbl="bgSibTrans2D1" presStyleIdx="2" presStyleCnt="12"/>
      <dgm:spPr/>
    </dgm:pt>
    <dgm:pt modelId="{DD01FEC3-521E-43CA-A11D-C2C931ED4783}" type="pres">
      <dgm:prSet presAssocID="{FCDF22D5-C3BF-4D7D-9150-825C7E7E6B1D}" presName="node" presStyleLbl="node1" presStyleIdx="2" presStyleCnt="12">
        <dgm:presLayoutVars>
          <dgm:bulletEnabled val="1"/>
        </dgm:presLayoutVars>
      </dgm:prSet>
      <dgm:spPr/>
    </dgm:pt>
    <dgm:pt modelId="{F2833985-623B-4440-B1B9-7096735F8B02}" type="pres">
      <dgm:prSet presAssocID="{04D1D77B-07D5-4909-80AC-DC875D0632B1}" presName="parTrans" presStyleLbl="bgSibTrans2D1" presStyleIdx="3" presStyleCnt="12"/>
      <dgm:spPr/>
    </dgm:pt>
    <dgm:pt modelId="{FEEBE513-3299-4ABF-B4FB-8D49E6DAEEBF}" type="pres">
      <dgm:prSet presAssocID="{83575B4A-7CBB-4FE0-B0B7-45BADC3A3DA8}" presName="node" presStyleLbl="node1" presStyleIdx="3" presStyleCnt="12">
        <dgm:presLayoutVars>
          <dgm:bulletEnabled val="1"/>
        </dgm:presLayoutVars>
      </dgm:prSet>
      <dgm:spPr/>
    </dgm:pt>
    <dgm:pt modelId="{86B3DF3D-899C-4778-8793-A91CA5E8B856}" type="pres">
      <dgm:prSet presAssocID="{4F4B6BCF-6FC7-4D0B-8A72-323AF4074F55}" presName="parTrans" presStyleLbl="bgSibTrans2D1" presStyleIdx="4" presStyleCnt="12"/>
      <dgm:spPr/>
    </dgm:pt>
    <dgm:pt modelId="{E60BA129-5DB0-47A9-8C5D-673C210FE522}" type="pres">
      <dgm:prSet presAssocID="{531E3D07-2DC6-45ED-A379-0213A5BE667F}" presName="node" presStyleLbl="node1" presStyleIdx="4" presStyleCnt="12">
        <dgm:presLayoutVars>
          <dgm:bulletEnabled val="1"/>
        </dgm:presLayoutVars>
      </dgm:prSet>
      <dgm:spPr/>
    </dgm:pt>
    <dgm:pt modelId="{C48696FD-2165-4C99-AD37-73E21F010046}" type="pres">
      <dgm:prSet presAssocID="{CC331DA4-1F97-4D22-B0BE-1C90E73D6761}" presName="parTrans" presStyleLbl="bgSibTrans2D1" presStyleIdx="5" presStyleCnt="12"/>
      <dgm:spPr/>
    </dgm:pt>
    <dgm:pt modelId="{8A8D0DC9-F9E6-4F87-9ED4-0629DC898D8D}" type="pres">
      <dgm:prSet presAssocID="{3AF2DFAA-0137-4EA2-9920-A177C90B9C51}" presName="node" presStyleLbl="node1" presStyleIdx="5" presStyleCnt="12">
        <dgm:presLayoutVars>
          <dgm:bulletEnabled val="1"/>
        </dgm:presLayoutVars>
      </dgm:prSet>
      <dgm:spPr/>
    </dgm:pt>
    <dgm:pt modelId="{3F3679FE-FC95-46D1-8E56-AC041D5E1946}" type="pres">
      <dgm:prSet presAssocID="{6F289975-DF0E-40C6-8EFD-0CF2E4C427C4}" presName="parTrans" presStyleLbl="bgSibTrans2D1" presStyleIdx="6" presStyleCnt="12"/>
      <dgm:spPr/>
    </dgm:pt>
    <dgm:pt modelId="{F8B4A7D6-E9D1-4B16-9B15-5819F1F704BF}" type="pres">
      <dgm:prSet presAssocID="{1EED20CC-9416-4E11-8580-212A72D57FC8}" presName="node" presStyleLbl="node1" presStyleIdx="6" presStyleCnt="12">
        <dgm:presLayoutVars>
          <dgm:bulletEnabled val="1"/>
        </dgm:presLayoutVars>
      </dgm:prSet>
      <dgm:spPr/>
    </dgm:pt>
    <dgm:pt modelId="{A377E8CD-654E-44CE-843F-FEC4AC34B3AD}" type="pres">
      <dgm:prSet presAssocID="{EB883A78-1D47-4B54-BD32-D48AF3F3A85A}" presName="parTrans" presStyleLbl="bgSibTrans2D1" presStyleIdx="7" presStyleCnt="12"/>
      <dgm:spPr/>
    </dgm:pt>
    <dgm:pt modelId="{D34B818E-DA29-45B4-B62D-0D1961E11F8F}" type="pres">
      <dgm:prSet presAssocID="{BAE7E29F-42AB-427B-9816-ABD44906CC70}" presName="node" presStyleLbl="node1" presStyleIdx="7" presStyleCnt="12">
        <dgm:presLayoutVars>
          <dgm:bulletEnabled val="1"/>
        </dgm:presLayoutVars>
      </dgm:prSet>
      <dgm:spPr/>
    </dgm:pt>
    <dgm:pt modelId="{A5338CA6-AEC0-4AAA-AF3E-0F3A3D6002AE}" type="pres">
      <dgm:prSet presAssocID="{7DFFF977-C7AC-48B0-B8E2-DB0F2287267D}" presName="parTrans" presStyleLbl="bgSibTrans2D1" presStyleIdx="8" presStyleCnt="12"/>
      <dgm:spPr/>
    </dgm:pt>
    <dgm:pt modelId="{E350D3DE-7C6B-4DFE-99AD-B7F74AD32117}" type="pres">
      <dgm:prSet presAssocID="{3BF00A39-5E79-4BBD-B1D0-73F26654B741}" presName="node" presStyleLbl="node1" presStyleIdx="8" presStyleCnt="12">
        <dgm:presLayoutVars>
          <dgm:bulletEnabled val="1"/>
        </dgm:presLayoutVars>
      </dgm:prSet>
      <dgm:spPr/>
    </dgm:pt>
    <dgm:pt modelId="{83E7F835-BC1B-4E24-A50E-1B58FDB9DEA0}" type="pres">
      <dgm:prSet presAssocID="{4F40F2F1-35A4-4CD6-8BD6-9E057DCDBB27}" presName="parTrans" presStyleLbl="bgSibTrans2D1" presStyleIdx="9" presStyleCnt="12"/>
      <dgm:spPr/>
    </dgm:pt>
    <dgm:pt modelId="{8C3787AA-81BA-4748-8F19-2F242014C94F}" type="pres">
      <dgm:prSet presAssocID="{49EE975E-C007-4CCF-8C7A-310EF86DF2D4}" presName="node" presStyleLbl="node1" presStyleIdx="9" presStyleCnt="12">
        <dgm:presLayoutVars>
          <dgm:bulletEnabled val="1"/>
        </dgm:presLayoutVars>
      </dgm:prSet>
      <dgm:spPr/>
    </dgm:pt>
    <dgm:pt modelId="{EF59446C-204B-4266-81E1-51A963E7ED6C}" type="pres">
      <dgm:prSet presAssocID="{9C7D6D12-B780-4C23-8C31-9C0FF60B8145}" presName="parTrans" presStyleLbl="bgSibTrans2D1" presStyleIdx="10" presStyleCnt="12"/>
      <dgm:spPr/>
    </dgm:pt>
    <dgm:pt modelId="{1A575E8F-C0FD-4102-AECC-182F1607621A}" type="pres">
      <dgm:prSet presAssocID="{DB409437-F280-40F8-A220-E0203D2B225F}" presName="node" presStyleLbl="node1" presStyleIdx="10" presStyleCnt="12">
        <dgm:presLayoutVars>
          <dgm:bulletEnabled val="1"/>
        </dgm:presLayoutVars>
      </dgm:prSet>
      <dgm:spPr/>
    </dgm:pt>
    <dgm:pt modelId="{B5DAD47B-FD03-4F3A-85D2-625542F664EB}" type="pres">
      <dgm:prSet presAssocID="{D98FEF9C-6950-48E2-B9D9-F3C333FBDA46}" presName="parTrans" presStyleLbl="bgSibTrans2D1" presStyleIdx="11" presStyleCnt="12"/>
      <dgm:spPr/>
    </dgm:pt>
    <dgm:pt modelId="{65488DB9-F8E9-4BFF-88E8-BAEC3861CBE7}" type="pres">
      <dgm:prSet presAssocID="{2E767483-4BE2-4D65-9046-B3FED07E543F}" presName="node" presStyleLbl="node1" presStyleIdx="11" presStyleCnt="12">
        <dgm:presLayoutVars>
          <dgm:bulletEnabled val="1"/>
        </dgm:presLayoutVars>
      </dgm:prSet>
      <dgm:spPr/>
    </dgm:pt>
  </dgm:ptLst>
  <dgm:cxnLst>
    <dgm:cxn modelId="{7044A100-5734-4576-8F89-AB7716EE7B4C}" type="presOf" srcId="{FCDF22D5-C3BF-4D7D-9150-825C7E7E6B1D}" destId="{DD01FEC3-521E-43CA-A11D-C2C931ED4783}" srcOrd="0" destOrd="0" presId="urn:microsoft.com/office/officeart/2005/8/layout/radial4"/>
    <dgm:cxn modelId="{81E34913-7AEA-415C-AB61-7AB1EE483690}" srcId="{9A3FE49E-DFE8-468B-9BF2-537708EEC770}" destId="{49EE975E-C007-4CCF-8C7A-310EF86DF2D4}" srcOrd="9" destOrd="0" parTransId="{4F40F2F1-35A4-4CD6-8BD6-9E057DCDBB27}" sibTransId="{D85B3F45-EDBD-43CE-A267-4EAF7DEA1EE7}"/>
    <dgm:cxn modelId="{ACFACF1E-5FE4-4965-B2B2-8DB8A0D33FE6}" type="presOf" srcId="{3AF2DFAA-0137-4EA2-9920-A177C90B9C51}" destId="{8A8D0DC9-F9E6-4F87-9ED4-0629DC898D8D}" srcOrd="0" destOrd="0" presId="urn:microsoft.com/office/officeart/2005/8/layout/radial4"/>
    <dgm:cxn modelId="{42E64F21-D499-432F-8DA7-DC410DEC444A}" type="presOf" srcId="{7DFFF977-C7AC-48B0-B8E2-DB0F2287267D}" destId="{A5338CA6-AEC0-4AAA-AF3E-0F3A3D6002AE}" srcOrd="0" destOrd="0" presId="urn:microsoft.com/office/officeart/2005/8/layout/radial4"/>
    <dgm:cxn modelId="{FC5D032D-29C2-4188-BF37-CAE30C6EFDD0}" type="presOf" srcId="{81102421-E77A-4BDF-8086-398A6B6299A4}" destId="{F757F657-93AE-40C6-8CDC-69F0E4AA3499}" srcOrd="0" destOrd="0" presId="urn:microsoft.com/office/officeart/2005/8/layout/radial4"/>
    <dgm:cxn modelId="{CD7A9530-ECCB-4299-AE4E-7C1288E3915B}" type="presOf" srcId="{04D1D77B-07D5-4909-80AC-DC875D0632B1}" destId="{F2833985-623B-4440-B1B9-7096735F8B02}" srcOrd="0" destOrd="0" presId="urn:microsoft.com/office/officeart/2005/8/layout/radial4"/>
    <dgm:cxn modelId="{AA48AF34-4B38-4832-BB87-5351A918EC81}" type="presOf" srcId="{9C7D6D12-B780-4C23-8C31-9C0FF60B8145}" destId="{EF59446C-204B-4266-81E1-51A963E7ED6C}" srcOrd="0" destOrd="0" presId="urn:microsoft.com/office/officeart/2005/8/layout/radial4"/>
    <dgm:cxn modelId="{4032B63E-B6B9-4B5D-9B4E-82F49EDAC20C}" type="presOf" srcId="{7F856CFC-77EE-4FE1-9199-504D488CC524}" destId="{618C9281-7BA7-409F-9C38-7DDC994EA40B}" srcOrd="0" destOrd="0" presId="urn:microsoft.com/office/officeart/2005/8/layout/radial4"/>
    <dgm:cxn modelId="{F051DF65-ADA6-4C0E-82F2-25DB055F5ADC}" srcId="{9A3FE49E-DFE8-468B-9BF2-537708EEC770}" destId="{9688E560-6067-441B-A605-8F91F418A896}" srcOrd="1" destOrd="0" parTransId="{7F856CFC-77EE-4FE1-9199-504D488CC524}" sibTransId="{B472B6F2-F028-4C94-B916-72B64D2BF0F3}"/>
    <dgm:cxn modelId="{1AE6D167-FCC1-4E19-8E43-E75C278314EF}" type="presOf" srcId="{D98FEF9C-6950-48E2-B9D9-F3C333FBDA46}" destId="{B5DAD47B-FD03-4F3A-85D2-625542F664EB}" srcOrd="0" destOrd="0" presId="urn:microsoft.com/office/officeart/2005/8/layout/radial4"/>
    <dgm:cxn modelId="{E70E306A-2DF7-49F7-90E3-6EE06927E9C6}" type="presOf" srcId="{3E2F528C-C105-4D47-8982-B2E910D2C803}" destId="{17E1F90B-88E4-488D-A76F-AE0C4CE56254}" srcOrd="0" destOrd="0" presId="urn:microsoft.com/office/officeart/2005/8/layout/radial4"/>
    <dgm:cxn modelId="{B1BED752-EDFF-4CE7-8794-D4C550819E69}" type="presOf" srcId="{EB883A78-1D47-4B54-BD32-D48AF3F3A85A}" destId="{A377E8CD-654E-44CE-843F-FEC4AC34B3AD}" srcOrd="0" destOrd="0" presId="urn:microsoft.com/office/officeart/2005/8/layout/radial4"/>
    <dgm:cxn modelId="{F37B1656-BC0C-4992-9556-AB37F3077A28}" type="presOf" srcId="{4F40F2F1-35A4-4CD6-8BD6-9E057DCDBB27}" destId="{83E7F835-BC1B-4E24-A50E-1B58FDB9DEA0}" srcOrd="0" destOrd="0" presId="urn:microsoft.com/office/officeart/2005/8/layout/radial4"/>
    <dgm:cxn modelId="{8E9B0678-CA58-4E2D-A4D6-6F15486FFB53}" srcId="{4D9A49B6-3139-40BC-BB9F-5C9359DF183B}" destId="{54B810AB-3E6C-46DE-9B76-50052FCAF1F0}" srcOrd="0" destOrd="0" parTransId="{8ED45599-3508-4591-A788-AF68EFCB2D88}" sibTransId="{3EF6266C-AAA3-4BB6-8FE6-57EB55F44DF0}"/>
    <dgm:cxn modelId="{91EEC47D-F2C6-4C24-A38D-528283A78950}" type="presOf" srcId="{2E767483-4BE2-4D65-9046-B3FED07E543F}" destId="{65488DB9-F8E9-4BFF-88E8-BAEC3861CBE7}" srcOrd="0" destOrd="0" presId="urn:microsoft.com/office/officeart/2005/8/layout/radial4"/>
    <dgm:cxn modelId="{2B82A488-7B87-4C50-A34D-5BFDF114857A}" type="presOf" srcId="{CC331DA4-1F97-4D22-B0BE-1C90E73D6761}" destId="{C48696FD-2165-4C99-AD37-73E21F010046}" srcOrd="0" destOrd="0" presId="urn:microsoft.com/office/officeart/2005/8/layout/radial4"/>
    <dgm:cxn modelId="{238D018B-752C-409F-9CC5-58E006C1F306}" srcId="{9A3FE49E-DFE8-468B-9BF2-537708EEC770}" destId="{83575B4A-7CBB-4FE0-B0B7-45BADC3A3DA8}" srcOrd="3" destOrd="0" parTransId="{04D1D77B-07D5-4909-80AC-DC875D0632B1}" sibTransId="{218E9577-52E4-4BDA-803D-FE4664D38FA7}"/>
    <dgm:cxn modelId="{68B48A8C-C0AA-45C7-9E4A-034DF637F698}" type="presOf" srcId="{1EED20CC-9416-4E11-8580-212A72D57FC8}" destId="{F8B4A7D6-E9D1-4B16-9B15-5819F1F704BF}" srcOrd="0" destOrd="0" presId="urn:microsoft.com/office/officeart/2005/8/layout/radial4"/>
    <dgm:cxn modelId="{52910590-D665-44FC-9DB9-AF6CD20E21C2}" srcId="{9A3FE49E-DFE8-468B-9BF2-537708EEC770}" destId="{1EED20CC-9416-4E11-8580-212A72D57FC8}" srcOrd="6" destOrd="0" parTransId="{6F289975-DF0E-40C6-8EFD-0CF2E4C427C4}" sibTransId="{AE2B9E1A-2684-42A3-8162-7AB9D2FFDBE6}"/>
    <dgm:cxn modelId="{09929F94-D414-4D6F-80B9-AF038EEC71FF}" type="presOf" srcId="{9A3FE49E-DFE8-468B-9BF2-537708EEC770}" destId="{6F345C0B-A569-4156-845F-36BE0ACAB6B1}" srcOrd="0" destOrd="0" presId="urn:microsoft.com/office/officeart/2005/8/layout/radial4"/>
    <dgm:cxn modelId="{509D6396-C7D6-4942-BB95-E6828F413718}" srcId="{9A3FE49E-DFE8-468B-9BF2-537708EEC770}" destId="{3BF00A39-5E79-4BBD-B1D0-73F26654B741}" srcOrd="8" destOrd="0" parTransId="{7DFFF977-C7AC-48B0-B8E2-DB0F2287267D}" sibTransId="{48068058-1734-4495-B14D-E4B6F24972F9}"/>
    <dgm:cxn modelId="{72BA13A4-EEA5-4A2B-9643-8EECC3A29A36}" srcId="{9A3FE49E-DFE8-468B-9BF2-537708EEC770}" destId="{2E767483-4BE2-4D65-9046-B3FED07E543F}" srcOrd="11" destOrd="0" parTransId="{D98FEF9C-6950-48E2-B9D9-F3C333FBDA46}" sibTransId="{F3F1D715-819D-44BA-A555-22C52CFB081A}"/>
    <dgm:cxn modelId="{4BA5B9A7-D6AC-4F1C-BBE3-9FB8A6B0BDFC}" type="presOf" srcId="{BAE7E29F-42AB-427B-9816-ABD44906CC70}" destId="{D34B818E-DA29-45B4-B62D-0D1961E11F8F}" srcOrd="0" destOrd="0" presId="urn:microsoft.com/office/officeart/2005/8/layout/radial4"/>
    <dgm:cxn modelId="{2BF34BB1-292B-49F1-A65C-8D63EAC6B669}" type="presOf" srcId="{D6E26A39-C101-4E44-BD0D-2DD57A7395A2}" destId="{76DD6B4B-3CFF-4270-879F-CC345FEC2423}" srcOrd="0" destOrd="0" presId="urn:microsoft.com/office/officeart/2005/8/layout/radial4"/>
    <dgm:cxn modelId="{6555CFB6-38CE-4720-B269-4E0608BF11D4}" type="presOf" srcId="{DF5AAEBD-B0AC-486F-A786-0B1FE0BD144F}" destId="{0483758E-6291-4223-A4E1-9F135209557D}" srcOrd="0" destOrd="0" presId="urn:microsoft.com/office/officeart/2005/8/layout/radial4"/>
    <dgm:cxn modelId="{B621C7BC-C8A3-4459-80BC-8EFA9B511965}" type="presOf" srcId="{9688E560-6067-441B-A605-8F91F418A896}" destId="{7969CD2E-F53C-45C0-A12C-46772AD860EA}" srcOrd="0" destOrd="0" presId="urn:microsoft.com/office/officeart/2005/8/layout/radial4"/>
    <dgm:cxn modelId="{DD22F0C2-EEE1-499C-8A54-C510E3D87F3D}" srcId="{9A3FE49E-DFE8-468B-9BF2-537708EEC770}" destId="{FCDF22D5-C3BF-4D7D-9150-825C7E7E6B1D}" srcOrd="2" destOrd="0" parTransId="{3E2F528C-C105-4D47-8982-B2E910D2C803}" sibTransId="{71A71C32-F681-4961-9153-3B84298BBBE8}"/>
    <dgm:cxn modelId="{3685D3C4-2114-4F2F-AC66-C51DD237C150}" type="presOf" srcId="{83575B4A-7CBB-4FE0-B0B7-45BADC3A3DA8}" destId="{FEEBE513-3299-4ABF-B4FB-8D49E6DAEEBF}" srcOrd="0" destOrd="0" presId="urn:microsoft.com/office/officeart/2005/8/layout/radial4"/>
    <dgm:cxn modelId="{D7F887C5-2605-4069-BE0E-19823485B4E6}" srcId="{DF5AAEBD-B0AC-486F-A786-0B1FE0BD144F}" destId="{9A3FE49E-DFE8-468B-9BF2-537708EEC770}" srcOrd="0" destOrd="0" parTransId="{58DD0684-659D-4417-B172-356ECAB92D52}" sibTransId="{B8A78231-3B48-489C-94F5-D7F9156C1710}"/>
    <dgm:cxn modelId="{2C92A8C5-D995-44E8-9C4C-B7CB0C675489}" srcId="{9A3FE49E-DFE8-468B-9BF2-537708EEC770}" destId="{81102421-E77A-4BDF-8086-398A6B6299A4}" srcOrd="0" destOrd="0" parTransId="{D6E26A39-C101-4E44-BD0D-2DD57A7395A2}" sibTransId="{EA77104A-6D29-4959-AA9B-233799C01B04}"/>
    <dgm:cxn modelId="{AD8A53CA-85DA-474D-884F-527F9D208291}" type="presOf" srcId="{49EE975E-C007-4CCF-8C7A-310EF86DF2D4}" destId="{8C3787AA-81BA-4748-8F19-2F242014C94F}" srcOrd="0" destOrd="0" presId="urn:microsoft.com/office/officeart/2005/8/layout/radial4"/>
    <dgm:cxn modelId="{931399CD-502D-4440-B78E-A67951815A5A}" srcId="{DF5AAEBD-B0AC-486F-A786-0B1FE0BD144F}" destId="{4D9A49B6-3139-40BC-BB9F-5C9359DF183B}" srcOrd="1" destOrd="0" parTransId="{4F595180-C774-4791-AC16-5989941DC548}" sibTransId="{9DB73245-4798-447E-A596-2B5B42C5452B}"/>
    <dgm:cxn modelId="{AD2004CE-402D-4277-828F-3E8A72F106B0}" srcId="{9A3FE49E-DFE8-468B-9BF2-537708EEC770}" destId="{3AF2DFAA-0137-4EA2-9920-A177C90B9C51}" srcOrd="5" destOrd="0" parTransId="{CC331DA4-1F97-4D22-B0BE-1C90E73D6761}" sibTransId="{BCDFC4B1-FC79-4448-BEC4-695FCEC887F1}"/>
    <dgm:cxn modelId="{CEE90ED0-C8E2-42A5-B2CA-B172CEF0E432}" type="presOf" srcId="{6F289975-DF0E-40C6-8EFD-0CF2E4C427C4}" destId="{3F3679FE-FC95-46D1-8E56-AC041D5E1946}" srcOrd="0" destOrd="0" presId="urn:microsoft.com/office/officeart/2005/8/layout/radial4"/>
    <dgm:cxn modelId="{DCD490D9-CB21-4A71-B5A4-1B480A9DEE86}" type="presOf" srcId="{DB409437-F280-40F8-A220-E0203D2B225F}" destId="{1A575E8F-C0FD-4102-AECC-182F1607621A}" srcOrd="0" destOrd="0" presId="urn:microsoft.com/office/officeart/2005/8/layout/radial4"/>
    <dgm:cxn modelId="{414F83E2-1E94-47E8-86EF-9E63D30099BC}" type="presOf" srcId="{3BF00A39-5E79-4BBD-B1D0-73F26654B741}" destId="{E350D3DE-7C6B-4DFE-99AD-B7F74AD32117}" srcOrd="0" destOrd="0" presId="urn:microsoft.com/office/officeart/2005/8/layout/radial4"/>
    <dgm:cxn modelId="{4C7B83E7-8385-471B-BD1B-7B5C301C1CB9}" srcId="{9A3FE49E-DFE8-468B-9BF2-537708EEC770}" destId="{DB409437-F280-40F8-A220-E0203D2B225F}" srcOrd="10" destOrd="0" parTransId="{9C7D6D12-B780-4C23-8C31-9C0FF60B8145}" sibTransId="{B40EAF02-751C-4DFB-A726-9250FD658792}"/>
    <dgm:cxn modelId="{AFD4CEE8-5F5F-4FB3-A3BA-154BA3D64E0E}" srcId="{4D9A49B6-3139-40BC-BB9F-5C9359DF183B}" destId="{DDAD2465-C933-4381-A3DB-061CD03675A6}" srcOrd="1" destOrd="0" parTransId="{AD407835-1EB4-43C5-BD6F-F794A47B24B7}" sibTransId="{1464750E-72CD-4D98-B50A-5B8570741242}"/>
    <dgm:cxn modelId="{801A4AE9-7738-47B1-B5EE-2AA5F9E779B6}" srcId="{9A3FE49E-DFE8-468B-9BF2-537708EEC770}" destId="{531E3D07-2DC6-45ED-A379-0213A5BE667F}" srcOrd="4" destOrd="0" parTransId="{4F4B6BCF-6FC7-4D0B-8A72-323AF4074F55}" sibTransId="{7F82660F-F40C-4B42-A6A0-263CFAFEE511}"/>
    <dgm:cxn modelId="{D9A632F9-6CA4-4418-A82A-DA35E4097F64}" type="presOf" srcId="{4F4B6BCF-6FC7-4D0B-8A72-323AF4074F55}" destId="{86B3DF3D-899C-4778-8793-A91CA5E8B856}" srcOrd="0" destOrd="0" presId="urn:microsoft.com/office/officeart/2005/8/layout/radial4"/>
    <dgm:cxn modelId="{C75694FC-2208-4797-9BAB-C967D16262B5}" srcId="{9A3FE49E-DFE8-468B-9BF2-537708EEC770}" destId="{BAE7E29F-42AB-427B-9816-ABD44906CC70}" srcOrd="7" destOrd="0" parTransId="{EB883A78-1D47-4B54-BD32-D48AF3F3A85A}" sibTransId="{70E46618-5E11-4853-9108-CFBD7B655248}"/>
    <dgm:cxn modelId="{C2EF9CFF-7B23-4623-9DFE-1A8B7FFB7A0E}" type="presOf" srcId="{531E3D07-2DC6-45ED-A379-0213A5BE667F}" destId="{E60BA129-5DB0-47A9-8C5D-673C210FE522}" srcOrd="0" destOrd="0" presId="urn:microsoft.com/office/officeart/2005/8/layout/radial4"/>
    <dgm:cxn modelId="{C671C967-273E-4FBA-B6C2-73614888F748}" type="presParOf" srcId="{0483758E-6291-4223-A4E1-9F135209557D}" destId="{6F345C0B-A569-4156-845F-36BE0ACAB6B1}" srcOrd="0" destOrd="0" presId="urn:microsoft.com/office/officeart/2005/8/layout/radial4"/>
    <dgm:cxn modelId="{5CCCA3CD-5B7E-49C3-B98E-1E6F895945F0}" type="presParOf" srcId="{0483758E-6291-4223-A4E1-9F135209557D}" destId="{76DD6B4B-3CFF-4270-879F-CC345FEC2423}" srcOrd="1" destOrd="0" presId="urn:microsoft.com/office/officeart/2005/8/layout/radial4"/>
    <dgm:cxn modelId="{F3FD3F6B-0CE1-4A8C-8ECB-7C70CC1E6608}" type="presParOf" srcId="{0483758E-6291-4223-A4E1-9F135209557D}" destId="{F757F657-93AE-40C6-8CDC-69F0E4AA3499}" srcOrd="2" destOrd="0" presId="urn:microsoft.com/office/officeart/2005/8/layout/radial4"/>
    <dgm:cxn modelId="{44CE2E3C-901B-4E55-899E-217D2AB90A08}" type="presParOf" srcId="{0483758E-6291-4223-A4E1-9F135209557D}" destId="{618C9281-7BA7-409F-9C38-7DDC994EA40B}" srcOrd="3" destOrd="0" presId="urn:microsoft.com/office/officeart/2005/8/layout/radial4"/>
    <dgm:cxn modelId="{E2E23147-9C71-490A-9317-AF03942276DB}" type="presParOf" srcId="{0483758E-6291-4223-A4E1-9F135209557D}" destId="{7969CD2E-F53C-45C0-A12C-46772AD860EA}" srcOrd="4" destOrd="0" presId="urn:microsoft.com/office/officeart/2005/8/layout/radial4"/>
    <dgm:cxn modelId="{8CE69CC8-E68A-4466-81E6-08C430FA97DD}" type="presParOf" srcId="{0483758E-6291-4223-A4E1-9F135209557D}" destId="{17E1F90B-88E4-488D-A76F-AE0C4CE56254}" srcOrd="5" destOrd="0" presId="urn:microsoft.com/office/officeart/2005/8/layout/radial4"/>
    <dgm:cxn modelId="{FF48C889-F910-43B1-9354-998C659E2CF4}" type="presParOf" srcId="{0483758E-6291-4223-A4E1-9F135209557D}" destId="{DD01FEC3-521E-43CA-A11D-C2C931ED4783}" srcOrd="6" destOrd="0" presId="urn:microsoft.com/office/officeart/2005/8/layout/radial4"/>
    <dgm:cxn modelId="{6401AEA5-B457-43B9-AB4E-E3CDE8248F9C}" type="presParOf" srcId="{0483758E-6291-4223-A4E1-9F135209557D}" destId="{F2833985-623B-4440-B1B9-7096735F8B02}" srcOrd="7" destOrd="0" presId="urn:microsoft.com/office/officeart/2005/8/layout/radial4"/>
    <dgm:cxn modelId="{B20C885A-C337-4577-81A5-492BA1355D68}" type="presParOf" srcId="{0483758E-6291-4223-A4E1-9F135209557D}" destId="{FEEBE513-3299-4ABF-B4FB-8D49E6DAEEBF}" srcOrd="8" destOrd="0" presId="urn:microsoft.com/office/officeart/2005/8/layout/radial4"/>
    <dgm:cxn modelId="{C05B4618-F4CC-4ADB-B15C-E0C0843CC3C4}" type="presParOf" srcId="{0483758E-6291-4223-A4E1-9F135209557D}" destId="{86B3DF3D-899C-4778-8793-A91CA5E8B856}" srcOrd="9" destOrd="0" presId="urn:microsoft.com/office/officeart/2005/8/layout/radial4"/>
    <dgm:cxn modelId="{6E80FA41-AE49-489E-9373-FBE513D752E1}" type="presParOf" srcId="{0483758E-6291-4223-A4E1-9F135209557D}" destId="{E60BA129-5DB0-47A9-8C5D-673C210FE522}" srcOrd="10" destOrd="0" presId="urn:microsoft.com/office/officeart/2005/8/layout/radial4"/>
    <dgm:cxn modelId="{86A93A2D-4603-4AD3-99FF-AADA8C23C0AC}" type="presParOf" srcId="{0483758E-6291-4223-A4E1-9F135209557D}" destId="{C48696FD-2165-4C99-AD37-73E21F010046}" srcOrd="11" destOrd="0" presId="urn:microsoft.com/office/officeart/2005/8/layout/radial4"/>
    <dgm:cxn modelId="{9E6B6E5D-EF3F-46B8-9642-29B5C5E1AF28}" type="presParOf" srcId="{0483758E-6291-4223-A4E1-9F135209557D}" destId="{8A8D0DC9-F9E6-4F87-9ED4-0629DC898D8D}" srcOrd="12" destOrd="0" presId="urn:microsoft.com/office/officeart/2005/8/layout/radial4"/>
    <dgm:cxn modelId="{884962DB-770F-4D69-A55D-3562DAE270BC}" type="presParOf" srcId="{0483758E-6291-4223-A4E1-9F135209557D}" destId="{3F3679FE-FC95-46D1-8E56-AC041D5E1946}" srcOrd="13" destOrd="0" presId="urn:microsoft.com/office/officeart/2005/8/layout/radial4"/>
    <dgm:cxn modelId="{669B0985-EAEB-4B8B-8A8B-8880D9756802}" type="presParOf" srcId="{0483758E-6291-4223-A4E1-9F135209557D}" destId="{F8B4A7D6-E9D1-4B16-9B15-5819F1F704BF}" srcOrd="14" destOrd="0" presId="urn:microsoft.com/office/officeart/2005/8/layout/radial4"/>
    <dgm:cxn modelId="{37B06545-814F-4EBC-800C-5DA551AD5278}" type="presParOf" srcId="{0483758E-6291-4223-A4E1-9F135209557D}" destId="{A377E8CD-654E-44CE-843F-FEC4AC34B3AD}" srcOrd="15" destOrd="0" presId="urn:microsoft.com/office/officeart/2005/8/layout/radial4"/>
    <dgm:cxn modelId="{7FC4E23D-F629-44C6-9BD5-8795C33E4740}" type="presParOf" srcId="{0483758E-6291-4223-A4E1-9F135209557D}" destId="{D34B818E-DA29-45B4-B62D-0D1961E11F8F}" srcOrd="16" destOrd="0" presId="urn:microsoft.com/office/officeart/2005/8/layout/radial4"/>
    <dgm:cxn modelId="{96FF292E-CAC2-4860-8596-B3503481F564}" type="presParOf" srcId="{0483758E-6291-4223-A4E1-9F135209557D}" destId="{A5338CA6-AEC0-4AAA-AF3E-0F3A3D6002AE}" srcOrd="17" destOrd="0" presId="urn:microsoft.com/office/officeart/2005/8/layout/radial4"/>
    <dgm:cxn modelId="{E71D04FE-BBBE-4DF3-A84F-4C94E08E1662}" type="presParOf" srcId="{0483758E-6291-4223-A4E1-9F135209557D}" destId="{E350D3DE-7C6B-4DFE-99AD-B7F74AD32117}" srcOrd="18" destOrd="0" presId="urn:microsoft.com/office/officeart/2005/8/layout/radial4"/>
    <dgm:cxn modelId="{59342B94-76F1-42CC-94E7-C518257CB134}" type="presParOf" srcId="{0483758E-6291-4223-A4E1-9F135209557D}" destId="{83E7F835-BC1B-4E24-A50E-1B58FDB9DEA0}" srcOrd="19" destOrd="0" presId="urn:microsoft.com/office/officeart/2005/8/layout/radial4"/>
    <dgm:cxn modelId="{A8F08A76-0D37-4070-B527-39F71B434C95}" type="presParOf" srcId="{0483758E-6291-4223-A4E1-9F135209557D}" destId="{8C3787AA-81BA-4748-8F19-2F242014C94F}" srcOrd="20" destOrd="0" presId="urn:microsoft.com/office/officeart/2005/8/layout/radial4"/>
    <dgm:cxn modelId="{35B255AB-FDA3-4203-95E9-55C2854C3494}" type="presParOf" srcId="{0483758E-6291-4223-A4E1-9F135209557D}" destId="{EF59446C-204B-4266-81E1-51A963E7ED6C}" srcOrd="21" destOrd="0" presId="urn:microsoft.com/office/officeart/2005/8/layout/radial4"/>
    <dgm:cxn modelId="{7153B860-F78F-46D1-B9E9-C5E3BFA57E34}" type="presParOf" srcId="{0483758E-6291-4223-A4E1-9F135209557D}" destId="{1A575E8F-C0FD-4102-AECC-182F1607621A}" srcOrd="22" destOrd="0" presId="urn:microsoft.com/office/officeart/2005/8/layout/radial4"/>
    <dgm:cxn modelId="{B95E00AF-547E-4E9B-AAD3-6E052BCB2214}" type="presParOf" srcId="{0483758E-6291-4223-A4E1-9F135209557D}" destId="{B5DAD47B-FD03-4F3A-85D2-625542F664EB}" srcOrd="23" destOrd="0" presId="urn:microsoft.com/office/officeart/2005/8/layout/radial4"/>
    <dgm:cxn modelId="{AF1E5CC3-0528-4ED6-9871-0436D0B1FFC1}" type="presParOf" srcId="{0483758E-6291-4223-A4E1-9F135209557D}" destId="{65488DB9-F8E9-4BFF-88E8-BAEC3861CBE7}" srcOrd="2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45C0B-A569-4156-845F-36BE0ACAB6B1}">
      <dsp:nvSpPr>
        <dsp:cNvPr id="0" name=""/>
        <dsp:cNvSpPr/>
      </dsp:nvSpPr>
      <dsp:spPr>
        <a:xfrm>
          <a:off x="3865166" y="3564138"/>
          <a:ext cx="1220109" cy="12201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a:t>Steering group</a:t>
          </a:r>
        </a:p>
      </dsp:txBody>
      <dsp:txXfrm>
        <a:off x="4043847" y="3742819"/>
        <a:ext cx="862747" cy="862747"/>
      </dsp:txXfrm>
    </dsp:sp>
    <dsp:sp modelId="{76DD6B4B-3CFF-4270-879F-CC345FEC2423}">
      <dsp:nvSpPr>
        <dsp:cNvPr id="0" name=""/>
        <dsp:cNvSpPr/>
      </dsp:nvSpPr>
      <dsp:spPr>
        <a:xfrm rot="10800000">
          <a:off x="605727" y="4000327"/>
          <a:ext cx="3080169" cy="347731"/>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57F657-93AE-40C6-8CDC-69F0E4AA3499}">
      <dsp:nvSpPr>
        <dsp:cNvPr id="0" name=""/>
        <dsp:cNvSpPr/>
      </dsp:nvSpPr>
      <dsp:spPr>
        <a:xfrm>
          <a:off x="178689" y="3832562"/>
          <a:ext cx="854076" cy="68326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GB" sz="1300" kern="1200"/>
            <a:t>Individual employers</a:t>
          </a:r>
        </a:p>
      </dsp:txBody>
      <dsp:txXfrm>
        <a:off x="198701" y="3852574"/>
        <a:ext cx="814052" cy="643237"/>
      </dsp:txXfrm>
    </dsp:sp>
    <dsp:sp modelId="{618C9281-7BA7-409F-9C38-7DDC994EA40B}">
      <dsp:nvSpPr>
        <dsp:cNvPr id="0" name=""/>
        <dsp:cNvSpPr/>
      </dsp:nvSpPr>
      <dsp:spPr>
        <a:xfrm rot="11781818">
          <a:off x="700085" y="3344056"/>
          <a:ext cx="3080169" cy="347731"/>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69CD2E-F53C-45C0-A12C-46772AD860EA}">
      <dsp:nvSpPr>
        <dsp:cNvPr id="0" name=""/>
        <dsp:cNvSpPr/>
      </dsp:nvSpPr>
      <dsp:spPr>
        <a:xfrm>
          <a:off x="335430" y="2742399"/>
          <a:ext cx="854076" cy="68326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GB" sz="1300" kern="1200"/>
            <a:t>PAs</a:t>
          </a:r>
        </a:p>
      </dsp:txBody>
      <dsp:txXfrm>
        <a:off x="355442" y="2762411"/>
        <a:ext cx="814052" cy="643237"/>
      </dsp:txXfrm>
    </dsp:sp>
    <dsp:sp modelId="{17E1F90B-88E4-488D-A76F-AE0C4CE56254}">
      <dsp:nvSpPr>
        <dsp:cNvPr id="0" name=""/>
        <dsp:cNvSpPr/>
      </dsp:nvSpPr>
      <dsp:spPr>
        <a:xfrm rot="12763636">
          <a:off x="975513" y="2740953"/>
          <a:ext cx="3080169" cy="347731"/>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01FEC3-521E-43CA-A11D-C2C931ED4783}">
      <dsp:nvSpPr>
        <dsp:cNvPr id="0" name=""/>
        <dsp:cNvSpPr/>
      </dsp:nvSpPr>
      <dsp:spPr>
        <a:xfrm>
          <a:off x="792957" y="1740555"/>
          <a:ext cx="854076" cy="68326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GB" sz="1300" kern="1200"/>
            <a:t>Local authorities</a:t>
          </a:r>
        </a:p>
      </dsp:txBody>
      <dsp:txXfrm>
        <a:off x="812969" y="1760567"/>
        <a:ext cx="814052" cy="643237"/>
      </dsp:txXfrm>
    </dsp:sp>
    <dsp:sp modelId="{F2833985-623B-4440-B1B9-7096735F8B02}">
      <dsp:nvSpPr>
        <dsp:cNvPr id="0" name=""/>
        <dsp:cNvSpPr/>
      </dsp:nvSpPr>
      <dsp:spPr>
        <a:xfrm rot="13745455">
          <a:off x="1409698" y="2239877"/>
          <a:ext cx="3080169" cy="347731"/>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EBE513-3299-4ABF-B4FB-8D49E6DAEEBF}">
      <dsp:nvSpPr>
        <dsp:cNvPr id="0" name=""/>
        <dsp:cNvSpPr/>
      </dsp:nvSpPr>
      <dsp:spPr>
        <a:xfrm>
          <a:off x="1514203" y="908193"/>
          <a:ext cx="854076" cy="68326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GB" sz="1300" kern="1200"/>
            <a:t>NHS Provider</a:t>
          </a:r>
        </a:p>
      </dsp:txBody>
      <dsp:txXfrm>
        <a:off x="1534215" y="928205"/>
        <a:ext cx="814052" cy="643237"/>
      </dsp:txXfrm>
    </dsp:sp>
    <dsp:sp modelId="{86B3DF3D-899C-4778-8793-A91CA5E8B856}">
      <dsp:nvSpPr>
        <dsp:cNvPr id="0" name=""/>
        <dsp:cNvSpPr/>
      </dsp:nvSpPr>
      <dsp:spPr>
        <a:xfrm rot="14727273">
          <a:off x="1967465" y="1881422"/>
          <a:ext cx="3080169" cy="347731"/>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0BA129-5DB0-47A9-8C5D-673C210FE522}">
      <dsp:nvSpPr>
        <dsp:cNvPr id="0" name=""/>
        <dsp:cNvSpPr/>
      </dsp:nvSpPr>
      <dsp:spPr>
        <a:xfrm>
          <a:off x="2440737" y="312746"/>
          <a:ext cx="854076" cy="68326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GB" sz="1300" kern="1200"/>
            <a:t>ULOs</a:t>
          </a:r>
        </a:p>
      </dsp:txBody>
      <dsp:txXfrm>
        <a:off x="2460749" y="332758"/>
        <a:ext cx="814052" cy="643237"/>
      </dsp:txXfrm>
    </dsp:sp>
    <dsp:sp modelId="{C48696FD-2165-4C99-AD37-73E21F010046}">
      <dsp:nvSpPr>
        <dsp:cNvPr id="0" name=""/>
        <dsp:cNvSpPr/>
      </dsp:nvSpPr>
      <dsp:spPr>
        <a:xfrm rot="15709091">
          <a:off x="2603627" y="1694628"/>
          <a:ext cx="3080169" cy="347731"/>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8D0DC9-F9E6-4F87-9ED4-0629DC898D8D}">
      <dsp:nvSpPr>
        <dsp:cNvPr id="0" name=""/>
        <dsp:cNvSpPr/>
      </dsp:nvSpPr>
      <dsp:spPr>
        <a:xfrm>
          <a:off x="3497496" y="2454"/>
          <a:ext cx="854076" cy="68326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GB" sz="1300" kern="1200"/>
            <a:t>TLAP</a:t>
          </a:r>
        </a:p>
      </dsp:txBody>
      <dsp:txXfrm>
        <a:off x="3517508" y="22466"/>
        <a:ext cx="814052" cy="643237"/>
      </dsp:txXfrm>
    </dsp:sp>
    <dsp:sp modelId="{3F3679FE-FC95-46D1-8E56-AC041D5E1946}">
      <dsp:nvSpPr>
        <dsp:cNvPr id="0" name=""/>
        <dsp:cNvSpPr/>
      </dsp:nvSpPr>
      <dsp:spPr>
        <a:xfrm rot="16690909">
          <a:off x="3266646" y="1694628"/>
          <a:ext cx="3080169" cy="347731"/>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B4A7D6-E9D1-4B16-9B15-5819F1F704BF}">
      <dsp:nvSpPr>
        <dsp:cNvPr id="0" name=""/>
        <dsp:cNvSpPr/>
      </dsp:nvSpPr>
      <dsp:spPr>
        <a:xfrm>
          <a:off x="4598869" y="2454"/>
          <a:ext cx="854076" cy="68326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GB" sz="1300" kern="1200"/>
            <a:t>Unison</a:t>
          </a:r>
        </a:p>
      </dsp:txBody>
      <dsp:txXfrm>
        <a:off x="4618881" y="22466"/>
        <a:ext cx="814052" cy="643237"/>
      </dsp:txXfrm>
    </dsp:sp>
    <dsp:sp modelId="{A377E8CD-654E-44CE-843F-FEC4AC34B3AD}">
      <dsp:nvSpPr>
        <dsp:cNvPr id="0" name=""/>
        <dsp:cNvSpPr/>
      </dsp:nvSpPr>
      <dsp:spPr>
        <a:xfrm rot="17672727">
          <a:off x="3902808" y="1881422"/>
          <a:ext cx="3080169" cy="347731"/>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4B818E-DA29-45B4-B62D-0D1961E11F8F}">
      <dsp:nvSpPr>
        <dsp:cNvPr id="0" name=""/>
        <dsp:cNvSpPr/>
      </dsp:nvSpPr>
      <dsp:spPr>
        <a:xfrm>
          <a:off x="5655628" y="312746"/>
          <a:ext cx="854076" cy="68326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GB" sz="1300" kern="1200"/>
            <a:t>Funders – DHSC &amp; NHSEI</a:t>
          </a:r>
        </a:p>
      </dsp:txBody>
      <dsp:txXfrm>
        <a:off x="5675640" y="332758"/>
        <a:ext cx="814052" cy="643237"/>
      </dsp:txXfrm>
    </dsp:sp>
    <dsp:sp modelId="{A5338CA6-AEC0-4AAA-AF3E-0F3A3D6002AE}">
      <dsp:nvSpPr>
        <dsp:cNvPr id="0" name=""/>
        <dsp:cNvSpPr/>
      </dsp:nvSpPr>
      <dsp:spPr>
        <a:xfrm rot="18654545">
          <a:off x="4460575" y="2239877"/>
          <a:ext cx="3080169" cy="347731"/>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50D3DE-7C6B-4DFE-99AD-B7F74AD32117}">
      <dsp:nvSpPr>
        <dsp:cNvPr id="0" name=""/>
        <dsp:cNvSpPr/>
      </dsp:nvSpPr>
      <dsp:spPr>
        <a:xfrm>
          <a:off x="6582162" y="908193"/>
          <a:ext cx="854076" cy="68326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GB" sz="1300" kern="1200"/>
            <a:t>Pensions regulator</a:t>
          </a:r>
        </a:p>
      </dsp:txBody>
      <dsp:txXfrm>
        <a:off x="6602174" y="928205"/>
        <a:ext cx="814052" cy="643237"/>
      </dsp:txXfrm>
    </dsp:sp>
    <dsp:sp modelId="{83E7F835-BC1B-4E24-A50E-1B58FDB9DEA0}">
      <dsp:nvSpPr>
        <dsp:cNvPr id="0" name=""/>
        <dsp:cNvSpPr/>
      </dsp:nvSpPr>
      <dsp:spPr>
        <a:xfrm rot="19636364">
          <a:off x="4894760" y="2740953"/>
          <a:ext cx="3080169" cy="347731"/>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3787AA-81BA-4748-8F19-2F242014C94F}">
      <dsp:nvSpPr>
        <dsp:cNvPr id="0" name=""/>
        <dsp:cNvSpPr/>
      </dsp:nvSpPr>
      <dsp:spPr>
        <a:xfrm>
          <a:off x="7303408" y="1740555"/>
          <a:ext cx="854076" cy="68326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GB" sz="1300" kern="1200"/>
            <a:t>Insurance providers</a:t>
          </a:r>
        </a:p>
      </dsp:txBody>
      <dsp:txXfrm>
        <a:off x="7323420" y="1760567"/>
        <a:ext cx="814052" cy="643237"/>
      </dsp:txXfrm>
    </dsp:sp>
    <dsp:sp modelId="{EF59446C-204B-4266-81E1-51A963E7ED6C}">
      <dsp:nvSpPr>
        <dsp:cNvPr id="0" name=""/>
        <dsp:cNvSpPr/>
      </dsp:nvSpPr>
      <dsp:spPr>
        <a:xfrm rot="20618182">
          <a:off x="5170188" y="3344056"/>
          <a:ext cx="3080169" cy="347731"/>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575E8F-C0FD-4102-AECC-182F1607621A}">
      <dsp:nvSpPr>
        <dsp:cNvPr id="0" name=""/>
        <dsp:cNvSpPr/>
      </dsp:nvSpPr>
      <dsp:spPr>
        <a:xfrm>
          <a:off x="7760935" y="2742399"/>
          <a:ext cx="854076" cy="68326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GB" sz="1300" kern="1200"/>
            <a:t>DPSOs</a:t>
          </a:r>
        </a:p>
      </dsp:txBody>
      <dsp:txXfrm>
        <a:off x="7780947" y="2762411"/>
        <a:ext cx="814052" cy="643237"/>
      </dsp:txXfrm>
    </dsp:sp>
    <dsp:sp modelId="{B5DAD47B-FD03-4F3A-85D2-625542F664EB}">
      <dsp:nvSpPr>
        <dsp:cNvPr id="0" name=""/>
        <dsp:cNvSpPr/>
      </dsp:nvSpPr>
      <dsp:spPr>
        <a:xfrm>
          <a:off x="5264545" y="4000327"/>
          <a:ext cx="3080169" cy="347731"/>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488DB9-F8E9-4BFF-88E8-BAEC3861CBE7}">
      <dsp:nvSpPr>
        <dsp:cNvPr id="0" name=""/>
        <dsp:cNvSpPr/>
      </dsp:nvSpPr>
      <dsp:spPr>
        <a:xfrm>
          <a:off x="7917676" y="3832562"/>
          <a:ext cx="854076" cy="68326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GB" sz="1300" kern="1200"/>
            <a:t>Learning providers</a:t>
          </a:r>
        </a:p>
      </dsp:txBody>
      <dsp:txXfrm>
        <a:off x="7937688" y="3852574"/>
        <a:ext cx="814052" cy="64323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10D1C5-C611-6044-ADE7-20462F95D6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C678EB7-8683-3D4A-B257-9724A20B80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3CB820-A449-A448-B1AD-1FAD9D18D087}" type="datetimeFigureOut">
              <a:rPr lang="en-GB" smtClean="0"/>
              <a:t>16/05/2024</a:t>
            </a:fld>
            <a:endParaRPr lang="en-GB"/>
          </a:p>
        </p:txBody>
      </p:sp>
      <p:sp>
        <p:nvSpPr>
          <p:cNvPr id="4" name="Footer Placeholder 3">
            <a:extLst>
              <a:ext uri="{FF2B5EF4-FFF2-40B4-BE49-F238E27FC236}">
                <a16:creationId xmlns:a16="http://schemas.microsoft.com/office/drawing/2014/main" id="{6B0332AA-E1A7-E148-9409-B1201AB906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A609170-FEDA-1D42-9A85-9C75F30CC5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408056-F800-D243-93C1-74005A17F04A}" type="slidenum">
              <a:rPr lang="en-GB" smtClean="0"/>
              <a:t>‹#›</a:t>
            </a:fld>
            <a:endParaRPr lang="en-GB"/>
          </a:p>
        </p:txBody>
      </p:sp>
    </p:spTree>
    <p:extLst>
      <p:ext uri="{BB962C8B-B14F-4D97-AF65-F5344CB8AC3E}">
        <p14:creationId xmlns:p14="http://schemas.microsoft.com/office/powerpoint/2010/main" val="306300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CE30D2-496F-4335-94FD-7CD205B40B2C}" type="datetimeFigureOut">
              <a:rPr lang="en-GB" smtClean="0"/>
              <a:t>16/05/2024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EB467E-689E-4776-8297-2FB7C7A995D4}" type="slidenum">
              <a:rPr lang="en-GB" smtClean="0"/>
              <a:t>‹#›</a:t>
            </a:fld>
            <a:endParaRPr lang="en-GB"/>
          </a:p>
        </p:txBody>
      </p:sp>
    </p:spTree>
    <p:extLst>
      <p:ext uri="{BB962C8B-B14F-4D97-AF65-F5344CB8AC3E}">
        <p14:creationId xmlns:p14="http://schemas.microsoft.com/office/powerpoint/2010/main" val="296201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killsforcare.org.uk/Learning-development/Guide-to-developing-your-staff/Choosing-a-learning-provider.aspx"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killsforcare.org.uk/Documents/Leadership-and-management/Workforce-commissioning/Individual-Service-Funds-guide-Aug2020.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skillsforcare.org.uk/adult-social-care-workforce-data/Workforce-intelligence/publications/Topics/Individual-employers-and-personal-assistants.aspx"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skillsforcare.org.uk/Adult-Social-Care-Workforce-Data/Workforce-intelligence/publications/Topics/Individual-employers-and-personal-health-budgets.aspx"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england.nhs.uk/wp-content/uploads/2023/02/personal-health-budget-quality-framework.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killsforcare.org.uk/Documents/Employ-your-own-care-and-support/Individual-Employer/A-way-of-agreeing-how-we-will-work-together-a-guide-for-individual-employers-and-personal-assistants.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skillsforcare.org.uk/Documents/Employ-your-own-care-and-support/Individual-Employer/A-way-of-agreeing-how-well-work-together-a-guide-for-individual-employers-and-personal-assistants-Template.docx"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employ a personal assistant (PA) using a direct payment from your local authority, a personal health budget from the NHS or with your own money, we have a range of resources to help you. </a:t>
            </a:r>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2</a:t>
            </a:fld>
            <a:endParaRPr lang="en-GB"/>
          </a:p>
        </p:txBody>
      </p:sp>
    </p:spTree>
    <p:extLst>
      <p:ext uri="{BB962C8B-B14F-4D97-AF65-F5344CB8AC3E}">
        <p14:creationId xmlns:p14="http://schemas.microsoft.com/office/powerpoint/2010/main" val="1883938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IEs can apply for funding anytime up to end of 15 March 2024</a:t>
            </a:r>
          </a:p>
        </p:txBody>
      </p:sp>
      <p:sp>
        <p:nvSpPr>
          <p:cNvPr id="4" name="Slide Number Placeholder 3"/>
          <p:cNvSpPr>
            <a:spLocks noGrp="1"/>
          </p:cNvSpPr>
          <p:nvPr>
            <p:ph type="sldNum" sz="quarter" idx="5"/>
          </p:nvPr>
        </p:nvSpPr>
        <p:spPr/>
        <p:txBody>
          <a:bodyPr/>
          <a:lstStyle/>
          <a:p>
            <a:fld id="{A5EB467E-689E-4776-8297-2FB7C7A995D4}" type="slidenum">
              <a:rPr lang="en-GB" smtClean="0"/>
              <a:t>12</a:t>
            </a:fld>
            <a:endParaRPr lang="en-GB"/>
          </a:p>
        </p:txBody>
      </p:sp>
    </p:spTree>
    <p:extLst>
      <p:ext uri="{BB962C8B-B14F-4D97-AF65-F5344CB8AC3E}">
        <p14:creationId xmlns:p14="http://schemas.microsoft.com/office/powerpoint/2010/main" val="2115379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NHS England has recently published a Personal Health Budget Quality framework which clearly outlines Integrated Care Board responsibilities for training and development. It states that ‘Sufficient funding is available in PHBs to cover the additional necessary costs of employment, if required, such as, training and development, and this is clearly explained to people before they recruit personal assistants. </a:t>
            </a:r>
          </a:p>
          <a:p>
            <a:endParaRPr lang="en-US"/>
          </a:p>
          <a:p>
            <a:r>
              <a:rPr lang="en-US"/>
              <a:t>A PHB uses NHS funding to create an individually agreed </a:t>
            </a:r>
            <a:r>
              <a:rPr lang="en-US" err="1"/>
              <a:t>personalised</a:t>
            </a:r>
            <a:r>
              <a:rPr lang="en-US"/>
              <a:t> care and support plan that offers people of all ages greater choice and flexibility over how their assessed health and wellbeing needs are met. The principles of the NHS is that services are available to all, based on clinical need not on ability to pay and therefore a person’s PHB should support the health and wellbeing needs which have been planned and agreed with the person’s NHS team. </a:t>
            </a:r>
          </a:p>
          <a:p>
            <a:endParaRPr lang="en-US"/>
          </a:p>
          <a:p>
            <a:r>
              <a:rPr lang="en-US"/>
              <a:t>People employing PAs using a PHB will need to discuss training requirements for PAs with their PHB provider. For example, if a person’s care plan outlines support PAs will be providing to their employers (e.g. medication, assisting and moving, communication etc.) and their PAs require training to be able to provide that support, then the ICB has responsibility for funding the training and development.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14</a:t>
            </a:fld>
            <a:endParaRPr lang="en-GB"/>
          </a:p>
        </p:txBody>
      </p:sp>
    </p:spTree>
    <p:extLst>
      <p:ext uri="{BB962C8B-B14F-4D97-AF65-F5344CB8AC3E}">
        <p14:creationId xmlns:p14="http://schemas.microsoft.com/office/powerpoint/2010/main" val="3777958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award funding once a year to organisations who are run and controlled by people who use their services to delivery programmes of learning for PAs and their employers. This can include pre-employment (support the knowledge of people to become PAs) and pre-employment training (for people who are going to employ PAs).</a:t>
            </a:r>
          </a:p>
          <a:p>
            <a:endParaRPr lang="en-GB" dirty="0"/>
          </a:p>
          <a:p>
            <a:r>
              <a:rPr lang="en-GB" dirty="0"/>
              <a:t>The organisations aim to deliver a range of training courses for PAs and individual employers, who may achieve thousands of learning outcomes.</a:t>
            </a:r>
            <a:endParaRPr lang="en-GB" dirty="0">
              <a:cs typeface="Calibri"/>
            </a:endParaRPr>
          </a:p>
          <a:p>
            <a:endParaRPr lang="en-GB" dirty="0"/>
          </a:p>
          <a:p>
            <a:r>
              <a:rPr lang="en-GB" dirty="0"/>
              <a:t>More information about the training being offered by the ULOs, go to www.skillsforcare.org.uk/ulofunding</a:t>
            </a:r>
            <a:endParaRPr lang="en-GB" dirty="0">
              <a:cs typeface="Calibri"/>
            </a:endParaRPr>
          </a:p>
          <a:p>
            <a:endParaRPr lang="en-GB" dirty="0"/>
          </a:p>
          <a:p>
            <a:r>
              <a:rPr lang="en-US" dirty="0"/>
              <a:t>NHS England has recently published a Personal Health Budget Quality framework which clearly outlines Integrated Care Board responsibilities for training and development. It states that ‘Sufficient funding is available in PHBs to cover the additional necessary costs of employment, if required, such as, training and development, and this is clearly explained to people before they recruit personal assistants. </a:t>
            </a:r>
          </a:p>
          <a:p>
            <a:endParaRPr lang="en-US" dirty="0"/>
          </a:p>
          <a:p>
            <a:r>
              <a:rPr lang="en-US" dirty="0"/>
              <a:t>A PHB uses NHS funding to create an individually agreed </a:t>
            </a:r>
            <a:r>
              <a:rPr lang="en-US" dirty="0" err="1"/>
              <a:t>personalised</a:t>
            </a:r>
            <a:r>
              <a:rPr lang="en-US" dirty="0"/>
              <a:t> care and support plan that offers people of all ages greater choice and flexibility over how their assessed health and wellbeing needs are met. The principles of the NHS is that services are available to all, based on clinical need not on ability to pay and therefore a person’s PHB should support the health and wellbeing needs which have been planned and agreed with the person’s NHS team. </a:t>
            </a:r>
          </a:p>
          <a:p>
            <a:endParaRPr lang="en-US" dirty="0"/>
          </a:p>
          <a:p>
            <a:r>
              <a:rPr lang="en-US" dirty="0"/>
              <a:t>People employing PAs using a PHB will need to discuss training requirements for PAs with their PHB provider. For example, if a person’s care plan outlines support PAs will be providing to their employers (e.g. medication, assisting and moving, communication etc.) and their PAs require training to be able to provide that support, then the ICB has responsibility for funding the training and development. </a:t>
            </a:r>
          </a:p>
          <a:p>
            <a:endParaRPr lang="en-US" dirty="0"/>
          </a:p>
          <a:p>
            <a:endParaRPr lang="en-GB"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16</a:t>
            </a:fld>
            <a:endParaRPr lang="en-GB"/>
          </a:p>
        </p:txBody>
      </p:sp>
    </p:spTree>
    <p:extLst>
      <p:ext uri="{BB962C8B-B14F-4D97-AF65-F5344CB8AC3E}">
        <p14:creationId xmlns:p14="http://schemas.microsoft.com/office/powerpoint/2010/main" val="3895022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NHS England has recently published a Personal Health Budget Quality framework which clearly outlines Integrated Care Board responsibilities for training and development. It states that ‘Sufficient funding is available in PHBs to cover the additional necessary costs of employment, if required, such as, training and development, and this is clearly explained to people before they recruit personal assistants. </a:t>
            </a:r>
          </a:p>
          <a:p>
            <a:endParaRPr lang="en-US"/>
          </a:p>
          <a:p>
            <a:r>
              <a:rPr lang="en-US"/>
              <a:t>A PHB uses NHS funding to create an individually agreed </a:t>
            </a:r>
            <a:r>
              <a:rPr lang="en-US" err="1"/>
              <a:t>personalised</a:t>
            </a:r>
            <a:r>
              <a:rPr lang="en-US"/>
              <a:t> care and support plan that offers people of all ages greater choice and flexibility over how their assessed health and wellbeing needs are met. The principles of the NHS is that services are available to all, based on clinical need not on ability to pay and therefore a person’s PHB should support the health and wellbeing needs which have been planned and agreed with the person’s NHS team. </a:t>
            </a:r>
          </a:p>
          <a:p>
            <a:endParaRPr lang="en-US"/>
          </a:p>
          <a:p>
            <a:r>
              <a:rPr lang="en-US"/>
              <a:t>People employing PAs using a PHB will need to discuss training requirements for PAs with their PHB provider. For example, if a person’s care plan outlines support PAs will be providing to their employers (e.g. medication, assisting and moving, communication etc.) and their PAs require training to be able to provide that support, then the ICB has responsibility for funding the training and development.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17</a:t>
            </a:fld>
            <a:endParaRPr lang="en-GB"/>
          </a:p>
        </p:txBody>
      </p:sp>
    </p:spTree>
    <p:extLst>
      <p:ext uri="{BB962C8B-B14F-4D97-AF65-F5344CB8AC3E}">
        <p14:creationId xmlns:p14="http://schemas.microsoft.com/office/powerpoint/2010/main" val="1812651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ULOs that had his funding report lots of positive outcomes for IEs and PAs but also for themselves</a:t>
            </a:r>
          </a:p>
          <a:p>
            <a:endParaRPr lang="en-GB"/>
          </a:p>
          <a:p>
            <a:r>
              <a:rPr lang="en-GB"/>
              <a:t>But they also reported that they had:</a:t>
            </a:r>
          </a:p>
          <a:p>
            <a:endParaRPr lang="en-GB"/>
          </a:p>
          <a:p>
            <a:r>
              <a:rPr lang="en-GB"/>
              <a:t>Improved the profile, visibility and reach of the ULOs services.</a:t>
            </a:r>
          </a:p>
          <a:p>
            <a:r>
              <a:rPr lang="en-GB"/>
              <a:t>Better understanding of the lived experiences of IEs and what support is required.</a:t>
            </a:r>
          </a:p>
          <a:p>
            <a:r>
              <a:rPr lang="en-GB"/>
              <a:t>Positive impact on the working relationship between IEs and PAs, which increased their knowledge and skills and in turn reduced the pressure and workload on the ULOs staff, enabling them to run more efficiently and provide time to develop other aspects of their service.</a:t>
            </a:r>
          </a:p>
          <a:p>
            <a:r>
              <a:rPr lang="en-GB"/>
              <a:t>Increased interest and use of ULO PA registers.</a:t>
            </a:r>
          </a:p>
          <a:p>
            <a:r>
              <a:rPr lang="en-GB"/>
              <a:t>Enabled the grant holder to try something new.</a:t>
            </a:r>
          </a:p>
          <a:p>
            <a:r>
              <a:rPr lang="en-GB"/>
              <a:t>Improved or sustained engagement with their members/customers not only in relation to training, but other subject areas.</a:t>
            </a:r>
          </a:p>
          <a:p>
            <a:r>
              <a:rPr lang="en-GB"/>
              <a:t>ULO staff were able to increase their knowledge and skills to increase their confidence as experts by experience.</a:t>
            </a:r>
          </a:p>
          <a:p>
            <a:r>
              <a:rPr lang="en-GB"/>
              <a:t>Built closer working relationships between teams, external providers and local enterprises.</a:t>
            </a:r>
          </a:p>
          <a:p>
            <a:r>
              <a:rPr lang="en-GB"/>
              <a:t>Increase in peer support group membership.</a:t>
            </a:r>
          </a:p>
          <a:p>
            <a:r>
              <a:rPr lang="en-GB"/>
              <a:t>The ability to provide a complete package of advice, support and training for IEs and PAs.</a:t>
            </a:r>
          </a:p>
          <a:p>
            <a:endParaRPr lang="en-GB"/>
          </a:p>
          <a:p>
            <a:endParaRPr lang="en-GB"/>
          </a:p>
        </p:txBody>
      </p:sp>
      <p:sp>
        <p:nvSpPr>
          <p:cNvPr id="4" name="Slide Number Placeholder 3"/>
          <p:cNvSpPr>
            <a:spLocks noGrp="1"/>
          </p:cNvSpPr>
          <p:nvPr>
            <p:ph type="sldNum" sz="quarter" idx="5"/>
          </p:nvPr>
        </p:nvSpPr>
        <p:spPr/>
        <p:txBody>
          <a:bodyPr/>
          <a:lstStyle/>
          <a:p>
            <a:fld id="{A5EB467E-689E-4776-8297-2FB7C7A995D4}" type="slidenum">
              <a:rPr lang="en-GB" smtClean="0"/>
              <a:t>18</a:t>
            </a:fld>
            <a:endParaRPr lang="en-GB"/>
          </a:p>
        </p:txBody>
      </p:sp>
    </p:spTree>
    <p:extLst>
      <p:ext uri="{BB962C8B-B14F-4D97-AF65-F5344CB8AC3E}">
        <p14:creationId xmlns:p14="http://schemas.microsoft.com/office/powerpoint/2010/main" val="3564963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have a guide for learning providers to support understanding of delivering learning and development for personal assistants and their employers.</a:t>
            </a:r>
            <a:endParaRPr lang="en-US"/>
          </a:p>
          <a:p>
            <a:r>
              <a:rPr lang="en-GB"/>
              <a:t>Explains who individual employers and PAs are</a:t>
            </a:r>
            <a:endParaRPr lang="en-GB">
              <a:cs typeface="Calibri"/>
            </a:endParaRPr>
          </a:p>
          <a:p>
            <a:r>
              <a:rPr lang="en-GB"/>
              <a:t>The size of the market</a:t>
            </a:r>
            <a:endParaRPr lang="en-GB">
              <a:cs typeface="Calibri"/>
            </a:endParaRPr>
          </a:p>
          <a:p>
            <a:r>
              <a:rPr lang="en-GB"/>
              <a:t>How delivering learning for IEs and PAs needs to be done differently</a:t>
            </a:r>
            <a:endParaRPr lang="en-GB">
              <a:cs typeface="Calibri"/>
            </a:endParaRPr>
          </a:p>
          <a:p>
            <a:r>
              <a:rPr lang="en-GB"/>
              <a:t>Things to take into consideration.</a:t>
            </a:r>
            <a:endParaRPr lang="en-GB">
              <a:cs typeface="Calibri"/>
            </a:endParaRPr>
          </a:p>
          <a:p>
            <a:r>
              <a:rPr lang="en-GB"/>
              <a:t>We also have information to support individuals to choose a learning provider</a:t>
            </a:r>
            <a:endParaRPr lang="en-GB">
              <a:cs typeface="Calibri"/>
            </a:endParaRPr>
          </a:p>
          <a:p>
            <a:r>
              <a:rPr lang="en-GB">
                <a:hlinkClick r:id="rId3"/>
              </a:rPr>
              <a:t>https://www.skillsforcare.org.uk/Learning-development/Guide-to-developing-your-staff/Choosing-a-learning-provider.aspx</a:t>
            </a:r>
            <a:endParaRPr lang="en-GB"/>
          </a:p>
          <a:p>
            <a:endParaRPr lang="en-GB">
              <a:cs typeface="Calibri"/>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19</a:t>
            </a:fld>
            <a:endParaRPr lang="en-GB"/>
          </a:p>
        </p:txBody>
      </p:sp>
    </p:spTree>
    <p:extLst>
      <p:ext uri="{BB962C8B-B14F-4D97-AF65-F5344CB8AC3E}">
        <p14:creationId xmlns:p14="http://schemas.microsoft.com/office/powerpoint/2010/main" val="2998171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 few years ago we funded four organisations to test using a sector-based work academy approach for PAs:</a:t>
            </a:r>
          </a:p>
          <a:p>
            <a:r>
              <a:rPr lang="en-GB"/>
              <a:t>Leeds City Council</a:t>
            </a:r>
          </a:p>
          <a:p>
            <a:r>
              <a:rPr lang="en-GB"/>
              <a:t>West of England Centre for Independent Living</a:t>
            </a:r>
          </a:p>
          <a:p>
            <a:r>
              <a:rPr lang="en-GB"/>
              <a:t>Northern Independent Living CICI</a:t>
            </a:r>
          </a:p>
          <a:p>
            <a:r>
              <a:rPr lang="en-GB"/>
              <a:t>Independent Lives </a:t>
            </a:r>
          </a:p>
          <a:p>
            <a:endParaRPr lang="en-GB"/>
          </a:p>
          <a:p>
            <a:r>
              <a:rPr lang="en-GB"/>
              <a:t>This led to the publication of a guide, taking the best practice and what had been learned by these projects.</a:t>
            </a:r>
          </a:p>
          <a:p>
            <a:endParaRPr lang="en-GB"/>
          </a:p>
          <a:p>
            <a:r>
              <a:rPr lang="en-GB"/>
              <a:t>People can also download and read the evaluation report from the pilot projects. Link in the main guide. </a:t>
            </a:r>
          </a:p>
          <a:p>
            <a:endParaRPr lang="en-GB"/>
          </a:p>
        </p:txBody>
      </p:sp>
      <p:sp>
        <p:nvSpPr>
          <p:cNvPr id="4" name="Slide Number Placeholder 3"/>
          <p:cNvSpPr>
            <a:spLocks noGrp="1"/>
          </p:cNvSpPr>
          <p:nvPr>
            <p:ph type="sldNum" sz="quarter" idx="5"/>
          </p:nvPr>
        </p:nvSpPr>
        <p:spPr/>
        <p:txBody>
          <a:bodyPr/>
          <a:lstStyle/>
          <a:p>
            <a:fld id="{A5EB467E-689E-4776-8297-2FB7C7A995D4}" type="slidenum">
              <a:rPr lang="en-GB" smtClean="0"/>
              <a:t>20</a:t>
            </a:fld>
            <a:endParaRPr lang="en-GB"/>
          </a:p>
        </p:txBody>
      </p:sp>
    </p:spTree>
    <p:extLst>
      <p:ext uri="{BB962C8B-B14F-4D97-AF65-F5344CB8AC3E}">
        <p14:creationId xmlns:p14="http://schemas.microsoft.com/office/powerpoint/2010/main" val="3145342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An Individual Service Fund (ISF) is one way of managing a personal budget, where someone who needs care and support chooses an organisation to manage the budget on their behalf. The organisation will help to plan support services and activities that will help them to achieve their identified outcomes.</a:t>
            </a:r>
          </a:p>
          <a:p>
            <a:endParaRPr lang="en-GB" sz="1200" kern="1200">
              <a:solidFill>
                <a:schemeClr val="tx1"/>
              </a:solidFill>
              <a:effectLst/>
              <a:latin typeface="+mn-lt"/>
              <a:ea typeface="+mn-ea"/>
              <a:cs typeface="+mn-cs"/>
            </a:endParaRPr>
          </a:p>
          <a:p>
            <a:pPr>
              <a:defRPr/>
            </a:pPr>
            <a:r>
              <a:rPr lang="en-GB" sz="1200" b="0" i="0" kern="1200">
                <a:solidFill>
                  <a:schemeClr val="tx1"/>
                </a:solidFill>
                <a:effectLst/>
                <a:latin typeface="+mn-lt"/>
                <a:ea typeface="+mn-ea"/>
                <a:cs typeface="+mn-cs"/>
              </a:rPr>
              <a:t>Following a pilot project in South West England our</a:t>
            </a:r>
            <a:r>
              <a:rPr lang="en-GB"/>
              <a:t> </a:t>
            </a:r>
            <a:r>
              <a:rPr lang="en-GB" sz="1200" b="0" i="0" kern="1200">
                <a:solidFill>
                  <a:schemeClr val="tx1"/>
                </a:solidFill>
                <a:effectLst/>
                <a:latin typeface="+mn-lt"/>
                <a:ea typeface="+mn-ea"/>
                <a:cs typeface="+mn-cs"/>
              </a:rPr>
              <a:t>guide shares key workforce learning and benefits of ISFs; how to introduce and implement them and how to overcome some of the challenges, as well as some of the learning and development implications.</a:t>
            </a:r>
            <a:endParaRPr lang="en-GB" sz="1200" b="0" i="0" kern="120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The organisation will help to plan support services and activities that will help them to achieve their identified outcomes. This requires more flexible contracting between commissioning authorities and providers, and creative person-centred support planning to use personal budgets.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If you’re considering being involved in ISF’s </a:t>
            </a:r>
            <a:r>
              <a:rPr lang="en-GB" sz="1200" b="1" i="0" u="none" strike="noStrike" kern="1200">
                <a:solidFill>
                  <a:schemeClr val="tx1"/>
                </a:solidFill>
                <a:effectLst/>
                <a:latin typeface="+mn-lt"/>
                <a:ea typeface="+mn-ea"/>
                <a:cs typeface="+mn-cs"/>
                <a:hlinkClick r:id="rId3" tooltip="Individual Service Funds guide Aug2020"/>
              </a:rPr>
              <a:t>download our guide</a:t>
            </a:r>
            <a:r>
              <a:rPr lang="en-GB" sz="1200" b="0" i="0" kern="1200">
                <a:solidFill>
                  <a:schemeClr val="tx1"/>
                </a:solidFill>
                <a:effectLst/>
                <a:latin typeface="+mn-lt"/>
                <a:ea typeface="+mn-ea"/>
                <a:cs typeface="+mn-cs"/>
              </a:rPr>
              <a:t> from our website to find out more information.</a:t>
            </a:r>
          </a:p>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22</a:t>
            </a:fld>
            <a:endParaRPr lang="en-GB"/>
          </a:p>
        </p:txBody>
      </p:sp>
    </p:spTree>
    <p:extLst>
      <p:ext uri="{BB962C8B-B14F-4D97-AF65-F5344CB8AC3E}">
        <p14:creationId xmlns:p14="http://schemas.microsoft.com/office/powerpoint/2010/main" val="3901895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
                <a:srgbClr val="E87722"/>
              </a:buClr>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Taking an open approach to your recruitment can help to:</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attract a diverse range of candidates for your roles</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secure a greater supply of people with the right values and behaviours to deliver high-quality, person-centred care</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hire people previously under-represented in your workforce.</a:t>
            </a:r>
          </a:p>
          <a:p>
            <a:pPr marL="0" marR="0" lvl="0" indent="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These resources have been developed for social care providers – but some of the concepts and information may be helpful and support employment of people with disabilities,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16 and 17 year olds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People with criminal convictions</a:t>
            </a:r>
          </a:p>
          <a:p>
            <a:endParaRPr lang="en-GB"/>
          </a:p>
        </p:txBody>
      </p:sp>
      <p:sp>
        <p:nvSpPr>
          <p:cNvPr id="4" name="Slide Number Placeholder 3"/>
          <p:cNvSpPr>
            <a:spLocks noGrp="1"/>
          </p:cNvSpPr>
          <p:nvPr>
            <p:ph type="sldNum" sz="quarter" idx="5"/>
          </p:nvPr>
        </p:nvSpPr>
        <p:spPr/>
        <p:txBody>
          <a:bodyPr/>
          <a:lstStyle/>
          <a:p>
            <a:fld id="{A5EB467E-689E-4776-8297-2FB7C7A995D4}" type="slidenum">
              <a:rPr lang="en-GB" smtClean="0"/>
              <a:t>23</a:t>
            </a:fld>
            <a:endParaRPr lang="en-GB"/>
          </a:p>
        </p:txBody>
      </p:sp>
    </p:spTree>
    <p:extLst>
      <p:ext uri="{BB962C8B-B14F-4D97-AF65-F5344CB8AC3E}">
        <p14:creationId xmlns:p14="http://schemas.microsoft.com/office/powerpoint/2010/main" val="4098816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EB467E-689E-4776-8297-2FB7C7A995D4}" type="slidenum">
              <a:rPr lang="en-GB" smtClean="0"/>
              <a:t>24</a:t>
            </a:fld>
            <a:endParaRPr lang="en-GB"/>
          </a:p>
        </p:txBody>
      </p:sp>
    </p:spTree>
    <p:extLst>
      <p:ext uri="{BB962C8B-B14F-4D97-AF65-F5344CB8AC3E}">
        <p14:creationId xmlns:p14="http://schemas.microsoft.com/office/powerpoint/2010/main" val="731241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EB467E-689E-4776-8297-2FB7C7A995D4}" type="slidenum">
              <a:rPr lang="en-GB" smtClean="0"/>
              <a:t>3</a:t>
            </a:fld>
            <a:endParaRPr lang="en-GB"/>
          </a:p>
        </p:txBody>
      </p:sp>
    </p:spTree>
    <p:extLst>
      <p:ext uri="{BB962C8B-B14F-4D97-AF65-F5344CB8AC3E}">
        <p14:creationId xmlns:p14="http://schemas.microsoft.com/office/powerpoint/2010/main" val="908106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www.skillsforcare.org.uk/IEPAreport  </a:t>
            </a:r>
            <a:r>
              <a:rPr lang="en-GB">
                <a:hlinkClick r:id="rId3"/>
              </a:rPr>
              <a:t>https://www.skillsforcare.org.uk/adult-social-care-workforce-data/Workforce-intelligence/publications/Topics/Individual-employers-and-personal-assistants.aspx</a:t>
            </a:r>
            <a:endParaRPr lang="en-US"/>
          </a:p>
          <a:p>
            <a:endParaRPr lang="en-GB" b="1">
              <a:cs typeface="Calibri"/>
            </a:endParaRPr>
          </a:p>
          <a:p>
            <a:r>
              <a:rPr lang="en-GB">
                <a:cs typeface="Calibri"/>
              </a:rPr>
              <a:t>Link to PHB report produced in 2022/23: PHB report </a:t>
            </a:r>
            <a:r>
              <a:rPr lang="en-GB">
                <a:hlinkClick r:id="rId4"/>
              </a:rPr>
              <a:t>https://www.skillsforcare.org.uk/Adult-Social-Care-Workforce-Data/Workforce-intelligence/publications/Topics/Individual-employers-and-personal-health-budgets.aspx</a:t>
            </a:r>
            <a:endParaRPr lang="en-GB">
              <a:cs typeface="Calibri"/>
            </a:endParaRPr>
          </a:p>
          <a:p>
            <a:endParaRPr lang="en-GB">
              <a:cs typeface="Calibri"/>
            </a:endParaRPr>
          </a:p>
          <a:p>
            <a:r>
              <a:rPr lang="en-GB"/>
              <a:t>This report for the first time include key data on IEs and PAs across health and social care.</a:t>
            </a:r>
          </a:p>
          <a:p>
            <a:r>
              <a:rPr lang="en-GB"/>
              <a:t>Surveyed around 37,000 individual employers and PAs and analysed 2,464 individual employer and 1,947 PA survey responses from people with varying care needs, ages and from each region of England. This included 86% exclusively in receipt of a direct payment from a social care local authority, 10% exclusively in receipt of a personal health budget from the NHS. The remainder received a combination of direct payments from the local authority, self-funding, an NHS personal health budget or an Access to Work grant. This has created a strong foundation for producing statistics about this part of the sector within this report. </a:t>
            </a:r>
          </a:p>
          <a:p>
            <a:r>
              <a:rPr lang="en-GB"/>
              <a:t>Key findings are on the slide, the report contains much more information about how PAs found their jobs, how easy or difficult it is to recruit, training and qualifications as well as other demographics.</a:t>
            </a:r>
          </a:p>
          <a:p>
            <a:r>
              <a:rPr lang="en-GB"/>
              <a:t>Social care direct payment funded employers </a:t>
            </a:r>
          </a:p>
          <a:p>
            <a:r>
              <a:rPr lang="en-GB"/>
              <a:t>Information from NHS England (formerly NHS Digital) SALT data return shows that around 220,000 adults, older people and carers were receiving social care direct payments from local authorities, in England, in 2022.</a:t>
            </a:r>
          </a:p>
          <a:p>
            <a:r>
              <a:rPr lang="en-GB"/>
              <a:t>Skills for Care estimates that approximately 29% of social care direct payment recipients, or 65,000 individuals, directly employed their own staff.</a:t>
            </a:r>
          </a:p>
          <a:p>
            <a:r>
              <a:rPr lang="en-GB"/>
              <a:t>The estimated proportion of direct payment recipients employing PAs has remained stable at around 30% between 2014 and 2021.</a:t>
            </a:r>
          </a:p>
          <a:p>
            <a:r>
              <a:rPr lang="en-GB"/>
              <a:t>Social care direct payment funded employers employed, on average, 1.87 PAs each, creating an estimated 120,000 filled posts in 2021/22.</a:t>
            </a:r>
          </a:p>
          <a:p>
            <a:r>
              <a:rPr lang="en-GB"/>
              <a:t>PAs of social care direct payment funded individual employers held an average of 1.29 PA filled posts each, meaning that around 90,000 people were carrying out 120,000 filled posts in 2021/22.</a:t>
            </a:r>
          </a:p>
          <a:p>
            <a:r>
              <a:rPr lang="en-GB"/>
              <a:t> </a:t>
            </a:r>
          </a:p>
          <a:p>
            <a:r>
              <a:rPr lang="en-GB"/>
              <a:t>Personal health budget funded employers</a:t>
            </a:r>
          </a:p>
          <a:p>
            <a:r>
              <a:rPr lang="en-GB"/>
              <a:t>A total of 144,682 people received personal health budgets by the end of Quarter three 2022-23. This included 128,067 adults and 16,615 children and young people.</a:t>
            </a:r>
          </a:p>
          <a:p>
            <a:r>
              <a:rPr lang="en-GB"/>
              <a:t>Almost a fifth (19%) of all Personal Health Budgets were delivered as direct payments (27,343). And a significant number were used to directly employ PAs.</a:t>
            </a:r>
          </a:p>
          <a:p>
            <a:r>
              <a:rPr lang="en-GB"/>
              <a:t>Currently no data is collected, at a national level, on numbers of personal health budget holders employing PAs or numbers of PAs employed. This means that creating an estimate of PAs working for personal health budget funded employers is not possible.</a:t>
            </a:r>
          </a:p>
          <a:p>
            <a:r>
              <a:rPr lang="en-GB"/>
              <a:t>PAs of personal health budget funded employers worked for more than one employer, having, on average, 1.20 jobs each.  </a:t>
            </a:r>
          </a:p>
          <a:p>
            <a:endParaRPr lang="en-GB">
              <a:cs typeface="Calibri"/>
            </a:endParaRPr>
          </a:p>
          <a:p>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25</a:t>
            </a:fld>
            <a:endParaRPr lang="en-GB"/>
          </a:p>
        </p:txBody>
      </p:sp>
    </p:spTree>
    <p:extLst>
      <p:ext uri="{BB962C8B-B14F-4D97-AF65-F5344CB8AC3E}">
        <p14:creationId xmlns:p14="http://schemas.microsoft.com/office/powerpoint/2010/main" val="2381241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Data correct as of 2023/24 www.skillsforcare.org.uk/Adult-Social-Care-Workforce-Data/Workforce-intelligence/publications/Topics/Individual-employers-and-personal-assistants.aspx</a:t>
            </a:r>
          </a:p>
          <a:p>
            <a:endParaRPr lang="en-GB"/>
          </a:p>
          <a:p>
            <a:endParaRPr lang="en-GB"/>
          </a:p>
        </p:txBody>
      </p:sp>
      <p:sp>
        <p:nvSpPr>
          <p:cNvPr id="4" name="Slide Number Placeholder 3"/>
          <p:cNvSpPr>
            <a:spLocks noGrp="1"/>
          </p:cNvSpPr>
          <p:nvPr>
            <p:ph type="sldNum" sz="quarter" idx="5"/>
          </p:nvPr>
        </p:nvSpPr>
        <p:spPr/>
        <p:txBody>
          <a:bodyPr/>
          <a:lstStyle/>
          <a:p>
            <a:fld id="{A5EB467E-689E-4776-8297-2FB7C7A995D4}" type="slidenum">
              <a:rPr lang="en-GB" smtClean="0"/>
              <a:t>26</a:t>
            </a:fld>
            <a:endParaRPr lang="en-GB"/>
          </a:p>
        </p:txBody>
      </p:sp>
    </p:spTree>
    <p:extLst>
      <p:ext uri="{BB962C8B-B14F-4D97-AF65-F5344CB8AC3E}">
        <p14:creationId xmlns:p14="http://schemas.microsoft.com/office/powerpoint/2010/main" val="1552954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Skills for Care worked with NHS England and other partners to develop the PHB Quality Framework. This has been developed to support best practice and should be useful to integrated care boards (ICBs) in a number of areas, including:</a:t>
            </a:r>
          </a:p>
          <a:p>
            <a:r>
              <a:rPr lang="en-US"/>
              <a:t>Providing clarity about their role and responsibilities in delivering PHBs </a:t>
            </a:r>
          </a:p>
          <a:p>
            <a:r>
              <a:rPr lang="en-US"/>
              <a:t>Setting out what they need to do to support partners to deliver high quality PHBs</a:t>
            </a:r>
          </a:p>
          <a:p>
            <a:r>
              <a:rPr lang="en-US"/>
              <a:t>Providing quality standards to measure PHB delivery against and improve delivery. </a:t>
            </a:r>
          </a:p>
          <a:p>
            <a:r>
              <a:rPr lang="en-US"/>
              <a:t>Keeping central to everything the overall aim of improving the experience and outcomes for people and families and </a:t>
            </a:r>
          </a:p>
          <a:p>
            <a:r>
              <a:rPr lang="en-US"/>
              <a:t>Enabling staff working to deliver PHBs to measure what they are doing against the quality standards providing the confidence to continue what they’re doing if it meets the quality standards in the framework, or improve what they’re doing if they are falling short.</a:t>
            </a:r>
            <a:endParaRPr lang="en-US">
              <a:cs typeface="Calibri" panose="020F0502020204030204"/>
            </a:endParaRPr>
          </a:p>
          <a:p>
            <a:r>
              <a:rPr lang="en-US"/>
              <a:t>And finally, ICBs can use the framework when developing their local strategic plan for implementing and expanding PHBs, aligned to system priorities and population health needs. </a:t>
            </a:r>
            <a:endParaRPr lang="en-US">
              <a:cs typeface="Calibri" panose="020F0502020204030204"/>
            </a:endParaRPr>
          </a:p>
          <a:p>
            <a:r>
              <a:rPr lang="en-US"/>
              <a:t>It’s not a lengthy document, it sets out:</a:t>
            </a:r>
            <a:endParaRPr lang="en-US">
              <a:cs typeface="Calibri" panose="020F0502020204030204"/>
            </a:endParaRPr>
          </a:p>
          <a:p>
            <a:r>
              <a:rPr lang="en-US"/>
              <a:t>Role of ICBs</a:t>
            </a:r>
          </a:p>
          <a:p>
            <a:r>
              <a:rPr lang="en-US"/>
              <a:t>PHBs explained, incl. new definition and narrative for PHBs</a:t>
            </a:r>
            <a:endParaRPr lang="en-US">
              <a:cs typeface="Calibri" panose="020F0502020204030204"/>
            </a:endParaRPr>
          </a:p>
          <a:p>
            <a:r>
              <a:rPr lang="en-US"/>
              <a:t>I statements – what good looks like for people and families</a:t>
            </a:r>
            <a:endParaRPr lang="en-US">
              <a:cs typeface="Calibri" panose="020F0502020204030204"/>
            </a:endParaRPr>
          </a:p>
          <a:p>
            <a:r>
              <a:rPr lang="en-US"/>
              <a:t>Principles and enablers for PHBs</a:t>
            </a:r>
            <a:endParaRPr lang="en-US">
              <a:cs typeface="Calibri" panose="020F0502020204030204"/>
            </a:endParaRPr>
          </a:p>
          <a:p>
            <a:r>
              <a:rPr lang="en-US"/>
              <a:t>Quality Standards – strategic and operational delivery</a:t>
            </a:r>
            <a:endParaRPr lang="en-US">
              <a:cs typeface="Calibri" panose="020F0502020204030204"/>
            </a:endParaRPr>
          </a:p>
          <a:p>
            <a:r>
              <a:rPr lang="en-US"/>
              <a:t>Case studies</a:t>
            </a:r>
          </a:p>
          <a:p>
            <a:r>
              <a:rPr lang="en-US"/>
              <a:t>Additional support and resources</a:t>
            </a:r>
            <a:endParaRPr lang="en-US">
              <a:cs typeface="Calibri" panose="020F0502020204030204"/>
            </a:endParaRPr>
          </a:p>
          <a:p>
            <a:r>
              <a:rPr lang="en-US"/>
              <a:t>Link to the document: </a:t>
            </a:r>
            <a:r>
              <a:rPr lang="en-US">
                <a:hlinkClick r:id="rId3"/>
              </a:rPr>
              <a:t>https://www.england.nhs.uk/wp-content/uploads/2023/02/personal-health-budget-quality-framework.pdf</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27</a:t>
            </a:fld>
            <a:endParaRPr lang="en-GB"/>
          </a:p>
        </p:txBody>
      </p:sp>
    </p:spTree>
    <p:extLst>
      <p:ext uri="{BB962C8B-B14F-4D97-AF65-F5344CB8AC3E}">
        <p14:creationId xmlns:p14="http://schemas.microsoft.com/office/powerpoint/2010/main" val="3855382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Skills for Care, working in partnership with NHS Employers, and the Care and Health Improvement </a:t>
            </a:r>
            <a:r>
              <a:rPr lang="en-US" err="1"/>
              <a:t>Programme</a:t>
            </a:r>
            <a:r>
              <a:rPr lang="en-US"/>
              <a:t>, which is a collaboration between the Local Government Association (LGA) and Association of Directors of Adult Social Services (ADASS) has been involved in the development of a guide to support employers in integrated workforce thinking, in line with delivering the ICS strategy.</a:t>
            </a:r>
          </a:p>
          <a:p>
            <a:endParaRPr lang="en-US">
              <a:cs typeface="Calibri"/>
            </a:endParaRPr>
          </a:p>
          <a:p>
            <a:r>
              <a:rPr lang="en-US"/>
              <a:t>ICSs: This means engaging with them at all levels to ensure that plans and services can meet the needs of individual employers and that workforce plans include the development of the personal assistant workforce. As Integrated Care Systems (ICSs) develop, Skills for Care will use local/national engagement opportunities and networks to share updates and developments. For you attending today, consider if there are opportunities for you to also champion self-directed support and the PA workforce within different levels of Integrated Care Systems. </a:t>
            </a:r>
            <a:endParaRPr lang="en-US">
              <a:cs typeface="Calibri"/>
            </a:endParaRPr>
          </a:p>
          <a:p>
            <a:r>
              <a:rPr lang="en-US"/>
              <a:t>The Integrated Care System is where we also need to encourage individual employers to come together with a collective voice. If there are examples of where this is happening effectively, we’d be keen to know.</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28</a:t>
            </a:fld>
            <a:endParaRPr lang="en-GB"/>
          </a:p>
        </p:txBody>
      </p:sp>
    </p:spTree>
    <p:extLst>
      <p:ext uri="{BB962C8B-B14F-4D97-AF65-F5344CB8AC3E}">
        <p14:creationId xmlns:p14="http://schemas.microsoft.com/office/powerpoint/2010/main" val="2602520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For local support, you can contact a Skills for Care locality Manager.  </a:t>
            </a:r>
            <a:r>
              <a:rPr lang="en-US"/>
              <a:t>We have area teams across England who can signpost you to relevant information, tools and the availability of funding for learning and development.</a:t>
            </a:r>
            <a:endParaRPr lang="en-US">
              <a:cs typeface="Calibri"/>
            </a:endParaRPr>
          </a:p>
          <a:p>
            <a:endParaRPr lang="en-US"/>
          </a:p>
          <a:p>
            <a:r>
              <a:rPr lang="en-US"/>
              <a:t>As well as running workshops and networking events, locality managers work with organisations and facilitate access to our bespoke services.</a:t>
            </a:r>
            <a:endParaRPr lang="en-US">
              <a:cs typeface="Calibri"/>
            </a:endParaRPr>
          </a:p>
          <a:p>
            <a:endParaRPr lang="en-US"/>
          </a:p>
          <a:p>
            <a:r>
              <a:rPr lang="en-US"/>
              <a:t>Support from locality managers can be via phone or email, and you can find out who your locality manager by following this link.</a:t>
            </a:r>
            <a:endParaRPr lang="en-US">
              <a:cs typeface="Calibri"/>
            </a:endParaRPr>
          </a:p>
          <a:p>
            <a:endParaRPr lang="en-US">
              <a:cs typeface="Calibri"/>
            </a:endParaRPr>
          </a:p>
          <a:p>
            <a:r>
              <a:rPr lang="en-US">
                <a:cs typeface="Calibri"/>
              </a:rPr>
              <a:t>You could contact your local support organisation to find out if there is a local network or peer support group in your area. You can find links to local support on our Information Hub.</a:t>
            </a:r>
            <a:endParaRPr lang="en-US"/>
          </a:p>
        </p:txBody>
      </p:sp>
      <p:sp>
        <p:nvSpPr>
          <p:cNvPr id="4" name="Slide Number Placeholder 3"/>
          <p:cNvSpPr>
            <a:spLocks noGrp="1"/>
          </p:cNvSpPr>
          <p:nvPr>
            <p:ph type="sldNum" sz="quarter" idx="5"/>
          </p:nvPr>
        </p:nvSpPr>
        <p:spPr/>
        <p:txBody>
          <a:bodyPr/>
          <a:lstStyle/>
          <a:p>
            <a:fld id="{A5EB467E-689E-4776-8297-2FB7C7A995D4}" type="slidenum">
              <a:rPr lang="en-GB" smtClean="0"/>
              <a:t>29</a:t>
            </a:fld>
            <a:endParaRPr lang="en-GB"/>
          </a:p>
        </p:txBody>
      </p:sp>
    </p:spTree>
    <p:extLst>
      <p:ext uri="{BB962C8B-B14F-4D97-AF65-F5344CB8AC3E}">
        <p14:creationId xmlns:p14="http://schemas.microsoft.com/office/powerpoint/2010/main" val="3718885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EB467E-689E-4776-8297-2FB7C7A995D4}" type="slidenum">
              <a:rPr lang="en-GB" smtClean="0"/>
              <a:t>30</a:t>
            </a:fld>
            <a:endParaRPr lang="en-GB"/>
          </a:p>
        </p:txBody>
      </p:sp>
    </p:spTree>
    <p:extLst>
      <p:ext uri="{BB962C8B-B14F-4D97-AF65-F5344CB8AC3E}">
        <p14:creationId xmlns:p14="http://schemas.microsoft.com/office/powerpoint/2010/main" val="549899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EB467E-689E-4776-8297-2FB7C7A995D4}" type="slidenum">
              <a:rPr lang="en-GB" smtClean="0"/>
              <a:t>31</a:t>
            </a:fld>
            <a:endParaRPr lang="en-GB"/>
          </a:p>
        </p:txBody>
      </p:sp>
    </p:spTree>
    <p:extLst>
      <p:ext uri="{BB962C8B-B14F-4D97-AF65-F5344CB8AC3E}">
        <p14:creationId xmlns:p14="http://schemas.microsoft.com/office/powerpoint/2010/main" val="1249735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work Skills for Care does to support individual employers, PAs and the organisations supporting them, isn't done in isolation.</a:t>
            </a:r>
            <a:endParaRPr lang="en-US"/>
          </a:p>
          <a:p>
            <a:endParaRPr lang="en-GB">
              <a:cs typeface="Calibri"/>
            </a:endParaRPr>
          </a:p>
          <a:p>
            <a:r>
              <a:rPr lang="en-GB"/>
              <a:t>We have an engaged group of representatives who help steer our work. They meet quarterly and discuss issues in relation to employing PAs, learning and development. They tell us what’s happening in their networks and share what we are doing. They are often consulted on by government  and academics to seek their views and engage with the wider public.</a:t>
            </a:r>
            <a:endParaRPr lang="en-GB">
              <a:cs typeface="Calibri"/>
            </a:endParaRPr>
          </a:p>
          <a:p>
            <a:endParaRPr lang="en-GB"/>
          </a:p>
          <a:p>
            <a:r>
              <a:rPr lang="en-GB"/>
              <a:t>They also get involved in our work by coproducing, consulting and sense checking our resources.</a:t>
            </a:r>
          </a:p>
          <a:p>
            <a:endParaRPr lang="en-GB"/>
          </a:p>
          <a:p>
            <a:r>
              <a:rPr lang="en-GB"/>
              <a:t>The group consists of…</a:t>
            </a:r>
          </a:p>
          <a:p>
            <a:r>
              <a:rPr lang="en-GB"/>
              <a:t>Social care and PHB funded employers</a:t>
            </a:r>
          </a:p>
          <a:p>
            <a:r>
              <a:rPr lang="en-GB"/>
              <a:t>Local authority direct payment teams</a:t>
            </a:r>
          </a:p>
          <a:p>
            <a:r>
              <a:rPr lang="en-GB"/>
              <a:t>Local authority training department</a:t>
            </a:r>
          </a:p>
          <a:p>
            <a:r>
              <a:rPr lang="en-GB"/>
              <a:t>Direct payment support organisations</a:t>
            </a:r>
          </a:p>
          <a:p>
            <a:r>
              <a:rPr lang="en-GB"/>
              <a:t>NHS provider </a:t>
            </a:r>
          </a:p>
          <a:p>
            <a:r>
              <a:rPr lang="en-GB"/>
              <a:t>User led-organisations</a:t>
            </a:r>
          </a:p>
          <a:p>
            <a:r>
              <a:rPr lang="en-GB"/>
              <a:t>Think Local Act Personal National Co-production Advisory Group</a:t>
            </a:r>
          </a:p>
          <a:p>
            <a:r>
              <a:rPr lang="en-GB"/>
              <a:t>Unison</a:t>
            </a:r>
          </a:p>
          <a:p>
            <a:r>
              <a:rPr lang="en-GB"/>
              <a:t>Our funders – DHSC and NHS England and NHS Improvement</a:t>
            </a:r>
          </a:p>
          <a:p>
            <a:r>
              <a:rPr lang="en-GB"/>
              <a:t>The Pensions Regulator</a:t>
            </a:r>
          </a:p>
          <a:p>
            <a:r>
              <a:rPr lang="en-GB"/>
              <a:t>Insurance</a:t>
            </a:r>
          </a:p>
          <a:p>
            <a:endParaRPr lang="en-GB"/>
          </a:p>
        </p:txBody>
      </p:sp>
      <p:sp>
        <p:nvSpPr>
          <p:cNvPr id="4" name="Slide Number Placeholder 3"/>
          <p:cNvSpPr>
            <a:spLocks noGrp="1"/>
          </p:cNvSpPr>
          <p:nvPr>
            <p:ph type="sldNum" sz="quarter" idx="5"/>
          </p:nvPr>
        </p:nvSpPr>
        <p:spPr/>
        <p:txBody>
          <a:bodyPr/>
          <a:lstStyle/>
          <a:p>
            <a:fld id="{A5EB467E-689E-4776-8297-2FB7C7A995D4}" type="slidenum">
              <a:rPr lang="en-GB" smtClean="0"/>
              <a:t>5</a:t>
            </a:fld>
            <a:endParaRPr lang="en-GB"/>
          </a:p>
        </p:txBody>
      </p:sp>
    </p:spTree>
    <p:extLst>
      <p:ext uri="{BB962C8B-B14F-4D97-AF65-F5344CB8AC3E}">
        <p14:creationId xmlns:p14="http://schemas.microsoft.com/office/powerpoint/2010/main" val="3621773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can find practical advice, guidance and resources in one place on Skills for Care's information hub. </a:t>
            </a:r>
            <a:endParaRPr lang="en-US"/>
          </a:p>
          <a:p>
            <a:endParaRPr lang="en-GB">
              <a:cs typeface="Calibri"/>
            </a:endParaRPr>
          </a:p>
          <a:p>
            <a:r>
              <a:rPr lang="en-GB"/>
              <a:t>Not only resources available from Skills for Care, but other trusted sources and those organisations we have worked with.</a:t>
            </a:r>
            <a:endParaRPr lang="en-GB">
              <a:cs typeface="Calibri"/>
            </a:endParaRPr>
          </a:p>
          <a:p>
            <a:endParaRPr lang="en-GB"/>
          </a:p>
          <a:p>
            <a:r>
              <a:rPr lang="en-GB"/>
              <a:t>This also includes links to videos of real PAs and employers, webinars and recordings of presentations given during events and workshops.</a:t>
            </a:r>
            <a:endParaRPr lang="en-GB">
              <a:cs typeface="Calibri"/>
            </a:endParaRPr>
          </a:p>
          <a:p>
            <a:endParaRPr lang="en-GB"/>
          </a:p>
          <a:p>
            <a:r>
              <a:rPr lang="en-GB"/>
              <a:t>Here you can also find links to local support organisations, funding (both IE and ULO funding) and to sign up to our quarterly newsletter.</a:t>
            </a:r>
          </a:p>
          <a:p>
            <a:endParaRPr lang="en-GB">
              <a:cs typeface="Calibri" panose="020F0502020204030204"/>
            </a:endParaRPr>
          </a:p>
          <a:p>
            <a:endParaRPr lang="en-GB">
              <a:cs typeface="Calibri" panose="020F0502020204030204"/>
            </a:endParaRPr>
          </a:p>
          <a:p>
            <a:endParaRPr lang="en-GB">
              <a:cs typeface="Calibri" panose="020F0502020204030204"/>
            </a:endParaRPr>
          </a:p>
          <a:p>
            <a:endParaRPr lang="en-GB">
              <a:cs typeface="Calibri" panose="020F0502020204030204"/>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6</a:t>
            </a:fld>
            <a:endParaRPr lang="en-GB"/>
          </a:p>
        </p:txBody>
      </p:sp>
    </p:spTree>
    <p:extLst>
      <p:ext uri="{BB962C8B-B14F-4D97-AF65-F5344CB8AC3E}">
        <p14:creationId xmlns:p14="http://schemas.microsoft.com/office/powerpoint/2010/main" val="184464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Over the past few years we’ve run a number of webinars to support employers and PAs with understanding responsibilities, conversations, wellbeing, recruiting, funding and workforce planning.</a:t>
            </a:r>
          </a:p>
          <a:p>
            <a:endParaRPr lang="en-GB">
              <a:cs typeface="Calibri"/>
            </a:endParaRPr>
          </a:p>
          <a:p>
            <a:r>
              <a:rPr lang="en-GB">
                <a:cs typeface="Calibri"/>
              </a:rPr>
              <a:t>Some of these were developed during the pandemic but the subjects they cover are useful and may still be relevant.</a:t>
            </a:r>
          </a:p>
          <a:p>
            <a:endParaRPr lang="en-GB"/>
          </a:p>
          <a:p>
            <a:r>
              <a:rPr lang="en-GB"/>
              <a:t>More will be added as they are developed.</a:t>
            </a:r>
          </a:p>
          <a:p>
            <a:endParaRPr lang="en-GB"/>
          </a:p>
          <a:p>
            <a:r>
              <a:rPr lang="en-GB"/>
              <a:t>If there is demand for a webinar on a particular theme/topic, get in touch.</a:t>
            </a:r>
          </a:p>
        </p:txBody>
      </p:sp>
      <p:sp>
        <p:nvSpPr>
          <p:cNvPr id="4" name="Slide Number Placeholder 3"/>
          <p:cNvSpPr>
            <a:spLocks noGrp="1"/>
          </p:cNvSpPr>
          <p:nvPr>
            <p:ph type="sldNum" sz="quarter" idx="5"/>
          </p:nvPr>
        </p:nvSpPr>
        <p:spPr/>
        <p:txBody>
          <a:bodyPr/>
          <a:lstStyle/>
          <a:p>
            <a:fld id="{A5EB467E-689E-4776-8297-2FB7C7A995D4}" type="slidenum">
              <a:rPr lang="en-GB" smtClean="0"/>
              <a:t>7</a:t>
            </a:fld>
            <a:endParaRPr lang="en-GB"/>
          </a:p>
        </p:txBody>
      </p:sp>
    </p:spTree>
    <p:extLst>
      <p:ext uri="{BB962C8B-B14F-4D97-AF65-F5344CB8AC3E}">
        <p14:creationId xmlns:p14="http://schemas.microsoft.com/office/powerpoint/2010/main" val="842706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One of the main resources you'll find on the hub is to support employers with recruiting and managing their personal assistants is the Skills for Care employing personal assistants toolkit. It can be accessed in different formats, including Easy Read and can be requested as a paper copy.</a:t>
            </a:r>
            <a:endParaRPr lang="en-GB"/>
          </a:p>
        </p:txBody>
      </p:sp>
      <p:sp>
        <p:nvSpPr>
          <p:cNvPr id="4" name="Slide Number Placeholder 3"/>
          <p:cNvSpPr>
            <a:spLocks noGrp="1"/>
          </p:cNvSpPr>
          <p:nvPr>
            <p:ph type="sldNum" sz="quarter" idx="5"/>
          </p:nvPr>
        </p:nvSpPr>
        <p:spPr/>
        <p:txBody>
          <a:bodyPr/>
          <a:lstStyle/>
          <a:p>
            <a:fld id="{A5EB467E-689E-4776-8297-2FB7C7A995D4}" type="slidenum">
              <a:rPr lang="en-GB" smtClean="0"/>
              <a:t>8</a:t>
            </a:fld>
            <a:endParaRPr lang="en-GB"/>
          </a:p>
        </p:txBody>
      </p:sp>
    </p:spTree>
    <p:extLst>
      <p:ext uri="{BB962C8B-B14F-4D97-AF65-F5344CB8AC3E}">
        <p14:creationId xmlns:p14="http://schemas.microsoft.com/office/powerpoint/2010/main" val="1782626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slide will be updated with links to the presentations from the values based recruitment workshop held in March 2023.</a:t>
            </a:r>
          </a:p>
          <a:p>
            <a:endParaRPr lang="en-US">
              <a:cs typeface="Calibri"/>
            </a:endParaRPr>
          </a:p>
          <a:p>
            <a:r>
              <a:rPr lang="en-US">
                <a:cs typeface="Calibri"/>
              </a:rPr>
              <a:t>The workshop was an introduction to the fundamentals of values based recruitment and featured Kerry Cleary from VBA Consulting and expert in values based recruitment as well as perspectives from individual employers and personal assistants.</a:t>
            </a:r>
          </a:p>
        </p:txBody>
      </p:sp>
      <p:sp>
        <p:nvSpPr>
          <p:cNvPr id="4" name="Slide Number Placeholder 3"/>
          <p:cNvSpPr>
            <a:spLocks noGrp="1"/>
          </p:cNvSpPr>
          <p:nvPr>
            <p:ph type="sldNum" sz="quarter" idx="5"/>
          </p:nvPr>
        </p:nvSpPr>
        <p:spPr/>
        <p:txBody>
          <a:bodyPr/>
          <a:lstStyle/>
          <a:p>
            <a:fld id="{A5EB467E-689E-4776-8297-2FB7C7A995D4}" type="slidenum">
              <a:rPr lang="en-GB" smtClean="0"/>
              <a:t>9</a:t>
            </a:fld>
            <a:endParaRPr lang="en-GB"/>
          </a:p>
        </p:txBody>
      </p:sp>
    </p:spTree>
    <p:extLst>
      <p:ext uri="{BB962C8B-B14F-4D97-AF65-F5344CB8AC3E}">
        <p14:creationId xmlns:p14="http://schemas.microsoft.com/office/powerpoint/2010/main" val="3145624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People who want to know more about the PA role, can also access resources and videos on the information hub. This includes</a:t>
            </a:r>
            <a:endParaRPr lang="en-US"/>
          </a:p>
          <a:p>
            <a:r>
              <a:rPr lang="en-GB"/>
              <a:t>Being a personal assistant which explains more about the role, why it’s a great job and how to find work and much more.</a:t>
            </a:r>
            <a:endParaRPr lang="en-GB">
              <a:cs typeface="Calibri"/>
            </a:endParaRPr>
          </a:p>
          <a:p>
            <a:r>
              <a:rPr lang="en-GB"/>
              <a:t>Videos of real personal assistants sharing what they love about the role.</a:t>
            </a:r>
            <a:endParaRPr lang="en-GB">
              <a:cs typeface="Calibri"/>
            </a:endParaRPr>
          </a:p>
          <a:p>
            <a:r>
              <a:rPr lang="en-GB"/>
              <a:t>A Question of Care can be used by people interested in working in social care. Employers can use it as a profiling tool during the recruitment process, to assess whether candidates have the right values and behaviours. Look out for Ben who works as a PA and follow the scenarios he encounters.</a:t>
            </a:r>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10</a:t>
            </a:fld>
            <a:endParaRPr lang="en-GB"/>
          </a:p>
        </p:txBody>
      </p:sp>
    </p:spTree>
    <p:extLst>
      <p:ext uri="{BB962C8B-B14F-4D97-AF65-F5344CB8AC3E}">
        <p14:creationId xmlns:p14="http://schemas.microsoft.com/office/powerpoint/2010/main" val="84526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a:solidFill>
                  <a:srgbClr val="404040"/>
                </a:solidFill>
                <a:effectLst/>
                <a:latin typeface="Helvetica Neue"/>
              </a:rPr>
              <a:t>A way of agreeing how we will work together: a guide for individual employers and personal assistants</a:t>
            </a:r>
            <a:endParaRPr lang="en-GB" b="0" i="0">
              <a:solidFill>
                <a:srgbClr val="404040"/>
              </a:solidFill>
              <a:effectLst/>
              <a:latin typeface="Helvetica Neue"/>
            </a:endParaRPr>
          </a:p>
          <a:p>
            <a:pPr algn="l"/>
            <a:r>
              <a:rPr lang="en-GB" b="0" i="0">
                <a:solidFill>
                  <a:srgbClr val="404040"/>
                </a:solidFill>
                <a:effectLst/>
                <a:latin typeface="Helvetica Neue"/>
              </a:rPr>
              <a:t>These resources have been developed with individual employers and personal assistants.</a:t>
            </a:r>
            <a:br>
              <a:rPr lang="en-GB" b="0" i="0">
                <a:solidFill>
                  <a:srgbClr val="404040"/>
                </a:solidFill>
                <a:effectLst/>
                <a:latin typeface="Helvetica Neue"/>
              </a:rPr>
            </a:br>
            <a:br>
              <a:rPr lang="en-GB" b="0" i="0">
                <a:solidFill>
                  <a:srgbClr val="404040"/>
                </a:solidFill>
                <a:effectLst/>
                <a:latin typeface="Helvetica Neue"/>
              </a:rPr>
            </a:br>
            <a:r>
              <a:rPr lang="en-GB" b="0" i="0">
                <a:solidFill>
                  <a:srgbClr val="404040"/>
                </a:solidFill>
                <a:effectLst/>
                <a:latin typeface="Helvetica Neue"/>
              </a:rPr>
              <a:t>They’re for people who employ personal assistants (PAs) to support them to live a life they want to lead; engaging in all the things they want to do in their life, and set out what PAs can expect from their employer and what employers can expect from their PAs (in a similar way to a code of conduct).</a:t>
            </a:r>
            <a:br>
              <a:rPr lang="en-GB" b="0" i="0">
                <a:solidFill>
                  <a:srgbClr val="404040"/>
                </a:solidFill>
                <a:effectLst/>
                <a:latin typeface="Helvetica Neue"/>
              </a:rPr>
            </a:br>
            <a:br>
              <a:rPr lang="en-GB" b="0" i="0">
                <a:solidFill>
                  <a:srgbClr val="404040"/>
                </a:solidFill>
                <a:effectLst/>
                <a:latin typeface="Helvetica Neue"/>
              </a:rPr>
            </a:br>
            <a:r>
              <a:rPr lang="en-GB" b="0" i="0">
                <a:solidFill>
                  <a:srgbClr val="404040"/>
                </a:solidFill>
                <a:effectLst/>
                <a:latin typeface="Helvetica Neue"/>
              </a:rPr>
              <a:t>It’s recommended that both resources be used at the beginning, during and throughout your working relationship. They can also be used during a work trial, as part of induction, at supervision or regular reviews and form the basis of an ongoing conversation between employer and PA, and where rele­vant the wider team and circle of support.</a:t>
            </a:r>
            <a:br>
              <a:rPr lang="en-GB" b="0" i="0">
                <a:solidFill>
                  <a:srgbClr val="404040"/>
                </a:solidFill>
                <a:effectLst/>
                <a:latin typeface="Helvetica Neue"/>
              </a:rPr>
            </a:br>
            <a:br>
              <a:rPr lang="en-GB" b="0" i="0">
                <a:solidFill>
                  <a:srgbClr val="404040"/>
                </a:solidFill>
                <a:effectLst/>
                <a:latin typeface="Helvetica Neue"/>
              </a:rPr>
            </a:br>
            <a:r>
              <a:rPr lang="en-GB" b="0" i="0">
                <a:solidFill>
                  <a:srgbClr val="404040"/>
                </a:solidFill>
                <a:effectLst/>
                <a:latin typeface="Helvetica Neue"/>
              </a:rPr>
              <a:t>-</a:t>
            </a:r>
            <a:r>
              <a:rPr lang="en-GB" b="0" i="0" u="sng">
                <a:solidFill>
                  <a:srgbClr val="0060A0"/>
                </a:solidFill>
                <a:effectLst/>
                <a:latin typeface="Helvetica Neue"/>
                <a:hlinkClick r:id="rId3" tooltip="A way of agreeing how we will work together- a guide for individual employers and personal assistants"/>
              </a:rPr>
              <a:t> A way of agreeing how we will work together: a guide for individual employers and personal assistants leaflet</a:t>
            </a:r>
            <a:r>
              <a:rPr lang="en-GB" b="0" i="0">
                <a:solidFill>
                  <a:srgbClr val="404040"/>
                </a:solidFill>
                <a:effectLst/>
                <a:latin typeface="Helvetica Neue"/>
              </a:rPr>
              <a:t>, gives an overview of how employers and PAs should work together and what employers and PAs will do.</a:t>
            </a:r>
            <a:br>
              <a:rPr lang="en-GB" b="0" i="0">
                <a:solidFill>
                  <a:srgbClr val="404040"/>
                </a:solidFill>
                <a:effectLst/>
                <a:latin typeface="Helvetica Neue"/>
              </a:rPr>
            </a:br>
            <a:br>
              <a:rPr lang="en-GB" b="0" i="0">
                <a:solidFill>
                  <a:srgbClr val="404040"/>
                </a:solidFill>
                <a:effectLst/>
                <a:latin typeface="Helvetica Neue"/>
              </a:rPr>
            </a:br>
            <a:r>
              <a:rPr lang="en-GB" b="0" i="0">
                <a:solidFill>
                  <a:srgbClr val="404040"/>
                </a:solidFill>
                <a:effectLst/>
                <a:latin typeface="Helvetica Neue"/>
              </a:rPr>
              <a:t>- The accompanying </a:t>
            </a:r>
            <a:r>
              <a:rPr lang="en-GB" b="0" i="0" u="sng">
                <a:solidFill>
                  <a:srgbClr val="0070BA"/>
                </a:solidFill>
                <a:effectLst/>
                <a:latin typeface="Helvetica Neue"/>
                <a:hlinkClick r:id="rId4" tooltip="A way of agreeing how well work together - a guide for individual employers and personal assistants (Template)"/>
              </a:rPr>
              <a:t>template</a:t>
            </a:r>
            <a:r>
              <a:rPr lang="en-GB" b="0" i="0">
                <a:solidFill>
                  <a:srgbClr val="404040"/>
                </a:solidFill>
                <a:effectLst/>
                <a:latin typeface="Helvetica Neue"/>
              </a:rPr>
              <a:t> can be personalised and be used to expand on what will make your unique working relationship work.</a:t>
            </a:r>
          </a:p>
          <a:p>
            <a:endParaRPr lang="en-GB"/>
          </a:p>
        </p:txBody>
      </p:sp>
      <p:sp>
        <p:nvSpPr>
          <p:cNvPr id="4" name="Slide Number Placeholder 3"/>
          <p:cNvSpPr>
            <a:spLocks noGrp="1"/>
          </p:cNvSpPr>
          <p:nvPr>
            <p:ph type="sldNum" sz="quarter" idx="5"/>
          </p:nvPr>
        </p:nvSpPr>
        <p:spPr/>
        <p:txBody>
          <a:bodyPr/>
          <a:lstStyle/>
          <a:p>
            <a:fld id="{A5EB467E-689E-4776-8297-2FB7C7A995D4}" type="slidenum">
              <a:rPr lang="en-GB" smtClean="0"/>
              <a:t>11</a:t>
            </a:fld>
            <a:endParaRPr lang="en-GB"/>
          </a:p>
        </p:txBody>
      </p:sp>
    </p:spTree>
    <p:extLst>
      <p:ext uri="{BB962C8B-B14F-4D97-AF65-F5344CB8AC3E}">
        <p14:creationId xmlns:p14="http://schemas.microsoft.com/office/powerpoint/2010/main" val="3428044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4" name="Picture 3" descr="A group of people sitting next to a person&#10;&#10;Description automatically generated">
            <a:extLst>
              <a:ext uri="{FF2B5EF4-FFF2-40B4-BE49-F238E27FC236}">
                <a16:creationId xmlns:a16="http://schemas.microsoft.com/office/drawing/2014/main" id="{4AF7D064-3FD2-8042-877F-A1141B0F1A60}"/>
              </a:ext>
            </a:extLst>
          </p:cNvPr>
          <p:cNvPicPr>
            <a:picLocks noChangeAspect="1"/>
          </p:cNvPicPr>
          <p:nvPr userDrawn="1"/>
        </p:nvPicPr>
        <p:blipFill>
          <a:blip r:embed="rId2"/>
          <a:stretch>
            <a:fillRect/>
          </a:stretch>
        </p:blipFill>
        <p:spPr>
          <a:xfrm>
            <a:off x="0" y="3292838"/>
            <a:ext cx="9144000" cy="2984500"/>
          </a:xfrm>
          <a:prstGeom prst="rect">
            <a:avLst/>
          </a:prstGeom>
        </p:spPr>
      </p:pic>
    </p:spTree>
    <p:extLst>
      <p:ext uri="{BB962C8B-B14F-4D97-AF65-F5344CB8AC3E}">
        <p14:creationId xmlns:p14="http://schemas.microsoft.com/office/powerpoint/2010/main" val="30516474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07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title slide 5 (gree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00A651"/>
                </a:solidFill>
              </a:defRPr>
            </a:lvl1pPr>
          </a:lstStyle>
          <a:p>
            <a:r>
              <a:rPr lang="en-GB"/>
              <a:t>Click to edit Master title style </a:t>
            </a:r>
            <a:endParaRPr lang="en-US"/>
          </a:p>
        </p:txBody>
      </p:sp>
    </p:spTree>
    <p:extLst>
      <p:ext uri="{BB962C8B-B14F-4D97-AF65-F5344CB8AC3E}">
        <p14:creationId xmlns:p14="http://schemas.microsoft.com/office/powerpoint/2010/main" val="63909747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title slide 6 (cherr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BA0C2F"/>
                </a:solidFill>
              </a:defRPr>
            </a:lvl1pPr>
          </a:lstStyle>
          <a:p>
            <a:r>
              <a:rPr lang="en-GB"/>
              <a:t>Click to edit Master title style </a:t>
            </a:r>
            <a:endParaRPr lang="en-US"/>
          </a:p>
        </p:txBody>
      </p:sp>
    </p:spTree>
    <p:extLst>
      <p:ext uri="{BB962C8B-B14F-4D97-AF65-F5344CB8AC3E}">
        <p14:creationId xmlns:p14="http://schemas.microsoft.com/office/powerpoint/2010/main" val="321671058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btitle slide 7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E87722"/>
                </a:solidFill>
              </a:defRPr>
            </a:lvl1pPr>
          </a:lstStyle>
          <a:p>
            <a:r>
              <a:rPr lang="en-GB"/>
              <a:t>Click to edit Master title style </a:t>
            </a:r>
            <a:endParaRPr lang="en-US"/>
          </a:p>
        </p:txBody>
      </p:sp>
    </p:spTree>
    <p:extLst>
      <p:ext uri="{BB962C8B-B14F-4D97-AF65-F5344CB8AC3E}">
        <p14:creationId xmlns:p14="http://schemas.microsoft.com/office/powerpoint/2010/main" val="303697862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BE54896B-A414-1349-BED9-26A753E6AA1F}"/>
              </a:ext>
            </a:extLst>
          </p:cNvPr>
          <p:cNvSpPr>
            <a:spLocks noGrp="1"/>
          </p:cNvSpPr>
          <p:nvPr>
            <p:ph type="body" sz="quarter" idx="11"/>
          </p:nvPr>
        </p:nvSpPr>
        <p:spPr>
          <a:xfrm>
            <a:off x="367729" y="2145794"/>
            <a:ext cx="8307959"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itle 1">
            <a:extLst>
              <a:ext uri="{FF2B5EF4-FFF2-40B4-BE49-F238E27FC236}">
                <a16:creationId xmlns:a16="http://schemas.microsoft.com/office/drawing/2014/main" id="{DFA3CAE1-74FD-B74B-BAF7-282D3C9CEC70}"/>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7" name="Text Placeholder 9">
            <a:extLst>
              <a:ext uri="{FF2B5EF4-FFF2-40B4-BE49-F238E27FC236}">
                <a16:creationId xmlns:a16="http://schemas.microsoft.com/office/drawing/2014/main" id="{5F1C9E69-2546-444E-9903-F6030191E0A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spTree>
    <p:extLst>
      <p:ext uri="{BB962C8B-B14F-4D97-AF65-F5344CB8AC3E}">
        <p14:creationId xmlns:p14="http://schemas.microsoft.com/office/powerpoint/2010/main" val="264463487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144506250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slide 2 (plum)">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A20067"/>
              </a:buClr>
              <a:buFont typeface="Wingdings" pitchFamily="2" charset="2"/>
              <a:buChar char="§"/>
              <a:defRPr sz="2400"/>
            </a:lvl1pPr>
            <a:lvl2pPr marL="685800" indent="-228600">
              <a:buClr>
                <a:srgbClr val="A20067"/>
              </a:buClr>
              <a:buFont typeface="Wingdings" pitchFamily="2" charset="2"/>
              <a:buChar char="§"/>
              <a:defRPr sz="2000"/>
            </a:lvl2pPr>
            <a:lvl3pPr marL="1143000" indent="-228600">
              <a:buClr>
                <a:srgbClr val="A20067"/>
              </a:buClr>
              <a:buFont typeface="Wingdings" pitchFamily="2" charset="2"/>
              <a:buChar char="§"/>
              <a:defRPr sz="1800"/>
            </a:lvl3pPr>
            <a:lvl4pPr marL="1600200" indent="-228600">
              <a:buClr>
                <a:srgbClr val="A20067"/>
              </a:buClr>
              <a:buFont typeface="Wingdings" pitchFamily="2" charset="2"/>
              <a:buChar char="§"/>
              <a:defRPr sz="1600"/>
            </a:lvl4pPr>
            <a:lvl5pPr marL="2057400" indent="-228600">
              <a:buClr>
                <a:srgbClr val="A20067"/>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A20067"/>
              </a:buClr>
              <a:buFont typeface="Wingdings" pitchFamily="2" charset="2"/>
              <a:buChar char="§"/>
              <a:defRPr>
                <a:solidFill>
                  <a:srgbClr val="A20067"/>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337721877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slide 3 (tea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8C95"/>
              </a:buClr>
              <a:buFont typeface="Wingdings" pitchFamily="2" charset="2"/>
              <a:buChar char="§"/>
              <a:defRPr sz="2400"/>
            </a:lvl1pPr>
            <a:lvl2pPr marL="685800" indent="-228600">
              <a:buClr>
                <a:srgbClr val="008C95"/>
              </a:buClr>
              <a:buFont typeface="Wingdings" pitchFamily="2" charset="2"/>
              <a:buChar char="§"/>
              <a:defRPr sz="2000"/>
            </a:lvl2pPr>
            <a:lvl3pPr marL="1143000" indent="-228600">
              <a:buClr>
                <a:srgbClr val="008C95"/>
              </a:buClr>
              <a:buFont typeface="Wingdings" pitchFamily="2" charset="2"/>
              <a:buChar char="§"/>
              <a:defRPr sz="1800"/>
            </a:lvl3pPr>
            <a:lvl4pPr marL="1600200" indent="-228600">
              <a:buClr>
                <a:srgbClr val="008C95"/>
              </a:buClr>
              <a:buFont typeface="Wingdings" pitchFamily="2" charset="2"/>
              <a:buChar char="§"/>
              <a:defRPr sz="1600"/>
            </a:lvl4pPr>
            <a:lvl5pPr marL="2057400" indent="-228600">
              <a:buClr>
                <a:srgbClr val="008C95"/>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8C95"/>
              </a:buClr>
              <a:buFont typeface="Wingdings" pitchFamily="2" charset="2"/>
              <a:buChar char="§"/>
              <a:defRPr>
                <a:solidFill>
                  <a:srgbClr val="008C95"/>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290675211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slide 4 (viole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330072"/>
              </a:buClr>
              <a:buFont typeface="Wingdings" pitchFamily="2" charset="2"/>
              <a:buChar char="§"/>
              <a:defRPr sz="2400"/>
            </a:lvl1pPr>
            <a:lvl2pPr marL="685800" indent="-228600">
              <a:buClr>
                <a:srgbClr val="330072"/>
              </a:buClr>
              <a:buFont typeface="Wingdings" pitchFamily="2" charset="2"/>
              <a:buChar char="§"/>
              <a:defRPr sz="2000"/>
            </a:lvl2pPr>
            <a:lvl3pPr marL="1143000" indent="-228600">
              <a:buClr>
                <a:srgbClr val="330072"/>
              </a:buClr>
              <a:buFont typeface="Wingdings" pitchFamily="2" charset="2"/>
              <a:buChar char="§"/>
              <a:defRPr sz="1800"/>
            </a:lvl3pPr>
            <a:lvl4pPr marL="1600200" indent="-228600">
              <a:buClr>
                <a:srgbClr val="330072"/>
              </a:buClr>
              <a:buFont typeface="Wingdings" pitchFamily="2" charset="2"/>
              <a:buChar char="§"/>
              <a:defRPr sz="1600"/>
            </a:lvl4pPr>
            <a:lvl5pPr marL="2057400" indent="-228600">
              <a:buClr>
                <a:srgbClr val="330072"/>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330072"/>
              </a:buClr>
              <a:buFont typeface="Wingdings" pitchFamily="2" charset="2"/>
              <a:buChar char="§"/>
              <a:defRPr>
                <a:solidFill>
                  <a:srgbClr val="33007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407743699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slide 5 (gree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A651"/>
              </a:buClr>
              <a:buFont typeface="Wingdings" pitchFamily="2" charset="2"/>
              <a:buChar char="§"/>
              <a:defRPr sz="2400"/>
            </a:lvl1pPr>
            <a:lvl2pPr marL="685800" indent="-228600">
              <a:buClr>
                <a:srgbClr val="00A651"/>
              </a:buClr>
              <a:buFont typeface="Wingdings" pitchFamily="2" charset="2"/>
              <a:buChar char="§"/>
              <a:defRPr sz="2000"/>
            </a:lvl2pPr>
            <a:lvl3pPr marL="1143000" indent="-228600">
              <a:buClr>
                <a:srgbClr val="00A651"/>
              </a:buClr>
              <a:buFont typeface="Wingdings" pitchFamily="2" charset="2"/>
              <a:buChar char="§"/>
              <a:defRPr sz="1800"/>
            </a:lvl3pPr>
            <a:lvl4pPr marL="1600200" indent="-228600">
              <a:buClr>
                <a:srgbClr val="00A651"/>
              </a:buClr>
              <a:buFont typeface="Wingdings" pitchFamily="2" charset="2"/>
              <a:buChar char="§"/>
              <a:defRPr sz="1600"/>
            </a:lvl4pPr>
            <a:lvl5pPr marL="2057400" indent="-228600">
              <a:buClr>
                <a:srgbClr val="00A651"/>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A651"/>
              </a:buClr>
              <a:buFont typeface="Wingdings" pitchFamily="2" charset="2"/>
              <a:buChar char="§"/>
              <a:defRPr>
                <a:solidFill>
                  <a:srgbClr val="00A651"/>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373129778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slide 5 (cherr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BA0C2F"/>
              </a:buClr>
              <a:buFont typeface="Wingdings" pitchFamily="2" charset="2"/>
              <a:buChar char="§"/>
              <a:defRPr sz="2400"/>
            </a:lvl1pPr>
            <a:lvl2pPr marL="685800" indent="-228600">
              <a:buClr>
                <a:srgbClr val="BA0C2F"/>
              </a:buClr>
              <a:buFont typeface="Wingdings" pitchFamily="2" charset="2"/>
              <a:buChar char="§"/>
              <a:defRPr sz="2000"/>
            </a:lvl2pPr>
            <a:lvl3pPr marL="1143000" indent="-228600">
              <a:buClr>
                <a:srgbClr val="BA0C2F"/>
              </a:buClr>
              <a:buFont typeface="Wingdings" pitchFamily="2" charset="2"/>
              <a:buChar char="§"/>
              <a:defRPr sz="1800"/>
            </a:lvl3pPr>
            <a:lvl4pPr marL="1600200" indent="-228600">
              <a:buClr>
                <a:srgbClr val="BA0C2F"/>
              </a:buClr>
              <a:buFont typeface="Wingdings" pitchFamily="2" charset="2"/>
              <a:buChar char="§"/>
              <a:defRPr sz="1600"/>
            </a:lvl4pPr>
            <a:lvl5pPr marL="2057400" indent="-228600">
              <a:buClr>
                <a:srgbClr val="BA0C2F"/>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BA0C2F"/>
              </a:buClr>
              <a:buFont typeface="Wingdings" pitchFamily="2" charset="2"/>
              <a:buChar char="§"/>
              <a:defRPr>
                <a:solidFill>
                  <a:srgbClr val="BA0C2F"/>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76493161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6" name="Picture 5">
            <a:extLst>
              <a:ext uri="{FF2B5EF4-FFF2-40B4-BE49-F238E27FC236}">
                <a16:creationId xmlns:a16="http://schemas.microsoft.com/office/drawing/2014/main" id="{38A4FE44-5611-764D-A6AE-AA87C019C28D}"/>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32105602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1609351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vents/meeting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4" name="Picture 3">
            <a:extLst>
              <a:ext uri="{FF2B5EF4-FFF2-40B4-BE49-F238E27FC236}">
                <a16:creationId xmlns:a16="http://schemas.microsoft.com/office/drawing/2014/main" id="{4AF7D064-3FD2-8042-877F-A1141B0F1A60}"/>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115362077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vidual employer (community/home car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6" name="Picture 5">
            <a:extLst>
              <a:ext uri="{FF2B5EF4-FFF2-40B4-BE49-F238E27FC236}">
                <a16:creationId xmlns:a16="http://schemas.microsoft.com/office/drawing/2014/main" id="{72A34AD5-D911-DD4C-BEF3-40C0975C1D70}"/>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11614808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8" name="Picture 7">
            <a:extLst>
              <a:ext uri="{FF2B5EF4-FFF2-40B4-BE49-F238E27FC236}">
                <a16:creationId xmlns:a16="http://schemas.microsoft.com/office/drawing/2014/main" id="{7A8220DF-6815-BF40-A078-D5B22A5FD752}"/>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1967380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arning disability/autis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8" name="Picture 7">
            <a:extLst>
              <a:ext uri="{FF2B5EF4-FFF2-40B4-BE49-F238E27FC236}">
                <a16:creationId xmlns:a16="http://schemas.microsoft.com/office/drawing/2014/main" id="{BD3B3786-9677-F243-9687-217339B3152C}"/>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19436473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urs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8" name="Picture 7">
            <a:extLst>
              <a:ext uri="{FF2B5EF4-FFF2-40B4-BE49-F238E27FC236}">
                <a16:creationId xmlns:a16="http://schemas.microsoft.com/office/drawing/2014/main" id="{7926098A-F4D7-2C45-B97D-DA9C5C9F343E}"/>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5355778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ain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8" name="Picture 7">
            <a:extLst>
              <a:ext uri="{FF2B5EF4-FFF2-40B4-BE49-F238E27FC236}">
                <a16:creationId xmlns:a16="http://schemas.microsoft.com/office/drawing/2014/main" id="{AA701A7C-7DC4-A044-B817-A748BDFB96AF}"/>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4683911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descr="A screen shot of a person&#10;&#10;Description automatically generated">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7800" y="1609969"/>
            <a:ext cx="1228325" cy="4614828"/>
          </a:xfrm>
          <a:prstGeom prst="rect">
            <a:avLst/>
          </a:prstGeom>
        </p:spPr>
      </p:pic>
    </p:spTree>
    <p:extLst>
      <p:ext uri="{BB962C8B-B14F-4D97-AF65-F5344CB8AC3E}">
        <p14:creationId xmlns:p14="http://schemas.microsoft.com/office/powerpoint/2010/main" val="27374350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vents/meeting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3082425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dividual employer (community/home ca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152034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7" name="Picture 6">
            <a:extLst>
              <a:ext uri="{FF2B5EF4-FFF2-40B4-BE49-F238E27FC236}">
                <a16:creationId xmlns:a16="http://schemas.microsoft.com/office/drawing/2014/main" id="{82E5A7EA-545A-4244-9686-0E869516DFFF}"/>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0185686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2151965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earning disability/autis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26653613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urs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28786427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rain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30963266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BE54896B-A414-1349-BED9-26A753E6AA1F}"/>
              </a:ext>
            </a:extLst>
          </p:cNvPr>
          <p:cNvSpPr>
            <a:spLocks noGrp="1"/>
          </p:cNvSpPr>
          <p:nvPr>
            <p:ph type="body" sz="quarter" idx="11"/>
          </p:nvPr>
        </p:nvSpPr>
        <p:spPr>
          <a:xfrm>
            <a:off x="367729" y="2145794"/>
            <a:ext cx="8307959"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itle 1">
            <a:extLst>
              <a:ext uri="{FF2B5EF4-FFF2-40B4-BE49-F238E27FC236}">
                <a16:creationId xmlns:a16="http://schemas.microsoft.com/office/drawing/2014/main" id="{DFA3CAE1-74FD-B74B-BAF7-282D3C9CEC70}"/>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7" name="Text Placeholder 9">
            <a:extLst>
              <a:ext uri="{FF2B5EF4-FFF2-40B4-BE49-F238E27FC236}">
                <a16:creationId xmlns:a16="http://schemas.microsoft.com/office/drawing/2014/main" id="{5F1C9E69-2546-444E-9903-F6030191E0A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spTree>
    <p:extLst>
      <p:ext uri="{BB962C8B-B14F-4D97-AF65-F5344CB8AC3E}">
        <p14:creationId xmlns:p14="http://schemas.microsoft.com/office/powerpoint/2010/main" val="246066965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ogo on white (thank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1EFCE54-37F2-3142-AAC7-A2AD97F6902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a:t>Thank you</a:t>
            </a:r>
          </a:p>
        </p:txBody>
      </p:sp>
      <p:pic>
        <p:nvPicPr>
          <p:cNvPr id="4" name="Picture 3" descr="A close up of a logo&#10;&#10;Description automatically generated">
            <a:extLst>
              <a:ext uri="{FF2B5EF4-FFF2-40B4-BE49-F238E27FC236}">
                <a16:creationId xmlns:a16="http://schemas.microsoft.com/office/drawing/2014/main" id="{85FDE45D-26D8-3E46-B069-86B1166C26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213493"/>
            <a:ext cx="5598000" cy="3234078"/>
          </a:xfrm>
          <a:prstGeom prst="rect">
            <a:avLst/>
          </a:prstGeom>
        </p:spPr>
      </p:pic>
    </p:spTree>
    <p:extLst>
      <p:ext uri="{BB962C8B-B14F-4D97-AF65-F5344CB8AC3E}">
        <p14:creationId xmlns:p14="http://schemas.microsoft.com/office/powerpoint/2010/main" val="14344117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ogo on blue (thank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4B4C24-8E23-A849-8ABD-D076D01B4F93}"/>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7225738-0017-6B48-9451-3D7AA0CD16E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a:solidFill>
                  <a:schemeClr val="bg1"/>
                </a:solidFill>
              </a:rPr>
              <a:t>Thank you</a:t>
            </a:r>
          </a:p>
        </p:txBody>
      </p:sp>
      <p:pic>
        <p:nvPicPr>
          <p:cNvPr id="5" name="Picture 4" descr="A picture containing drawing&#10;&#10;Description automatically generated">
            <a:extLst>
              <a:ext uri="{FF2B5EF4-FFF2-40B4-BE49-F238E27FC236}">
                <a16:creationId xmlns:a16="http://schemas.microsoft.com/office/drawing/2014/main" id="{A9D59B36-A22C-864E-83A5-9B434E41C3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213955"/>
            <a:ext cx="5596400" cy="3233154"/>
          </a:xfrm>
          <a:prstGeom prst="rect">
            <a:avLst/>
          </a:prstGeom>
        </p:spPr>
      </p:pic>
    </p:spTree>
    <p:extLst>
      <p:ext uri="{BB962C8B-B14F-4D97-AF65-F5344CB8AC3E}">
        <p14:creationId xmlns:p14="http://schemas.microsoft.com/office/powerpoint/2010/main" val="510167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Just logo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811961"/>
            <a:ext cx="5598000" cy="3234078"/>
          </a:xfrm>
          <a:prstGeom prst="rect">
            <a:avLst/>
          </a:prstGeom>
        </p:spPr>
      </p:pic>
    </p:spTree>
    <p:extLst>
      <p:ext uri="{BB962C8B-B14F-4D97-AF65-F5344CB8AC3E}">
        <p14:creationId xmlns:p14="http://schemas.microsoft.com/office/powerpoint/2010/main" val="18012186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Just logo on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3173DF-EB41-0842-B344-F88A039A952F}"/>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drawing&#10;&#10;Description automatically generated">
            <a:extLst>
              <a:ext uri="{FF2B5EF4-FFF2-40B4-BE49-F238E27FC236}">
                <a16:creationId xmlns:a16="http://schemas.microsoft.com/office/drawing/2014/main" id="{8D6A50DD-6A60-8342-B6AB-B39C43D99B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812423"/>
            <a:ext cx="5596400" cy="3233154"/>
          </a:xfrm>
          <a:prstGeom prst="rect">
            <a:avLst/>
          </a:prstGeom>
        </p:spPr>
      </p:pic>
    </p:spTree>
    <p:extLst>
      <p:ext uri="{BB962C8B-B14F-4D97-AF65-F5344CB8AC3E}">
        <p14:creationId xmlns:p14="http://schemas.microsoft.com/office/powerpoint/2010/main" val="37657498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ind out more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a:t>Click to edit Master title style  </a:t>
            </a:r>
            <a:endParaRPr lang="en-US"/>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a:t>Find out more</a:t>
            </a:r>
            <a:endParaRPr lang="en-US" b="1"/>
          </a:p>
        </p:txBody>
      </p:sp>
    </p:spTree>
    <p:extLst>
      <p:ext uri="{BB962C8B-B14F-4D97-AF65-F5344CB8AC3E}">
        <p14:creationId xmlns:p14="http://schemas.microsoft.com/office/powerpoint/2010/main" val="3316431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7" name="Picture 6">
            <a:extLst>
              <a:ext uri="{FF2B5EF4-FFF2-40B4-BE49-F238E27FC236}">
                <a16:creationId xmlns:a16="http://schemas.microsoft.com/office/drawing/2014/main" id="{5D1CD9AB-DEE5-3A4E-80FA-F8A83398EA1C}"/>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6396478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ind out more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a:t>Click to edit Master title style  </a:t>
            </a:r>
            <a:endParaRPr lang="en-US"/>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a:solidFill>
                  <a:schemeClr val="bg1"/>
                </a:solidFill>
              </a:rPr>
              <a:t>Find out more</a:t>
            </a:r>
            <a:endParaRPr lang="en-US" b="1">
              <a:solidFill>
                <a:schemeClr val="bg1"/>
              </a:solidFill>
            </a:endParaRPr>
          </a:p>
        </p:txBody>
      </p:sp>
    </p:spTree>
    <p:extLst>
      <p:ext uri="{BB962C8B-B14F-4D97-AF65-F5344CB8AC3E}">
        <p14:creationId xmlns:p14="http://schemas.microsoft.com/office/powerpoint/2010/main" val="9268435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 us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a:t>Click to edit Master title style  </a:t>
            </a:r>
            <a:endParaRPr lang="en-US"/>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a:t>Contact us</a:t>
            </a:r>
            <a:endParaRPr lang="en-US" b="1"/>
          </a:p>
        </p:txBody>
      </p:sp>
    </p:spTree>
    <p:extLst>
      <p:ext uri="{BB962C8B-B14F-4D97-AF65-F5344CB8AC3E}">
        <p14:creationId xmlns:p14="http://schemas.microsoft.com/office/powerpoint/2010/main" val="39915214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act us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a:t>Click to edit Master title style  </a:t>
            </a:r>
            <a:endParaRPr lang="en-US"/>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a:solidFill>
                  <a:schemeClr val="bg1"/>
                </a:solidFill>
              </a:rPr>
              <a:t>Contact us</a:t>
            </a:r>
            <a:endParaRPr lang="en-US" b="1">
              <a:solidFill>
                <a:schemeClr val="bg1"/>
              </a:solidFill>
            </a:endParaRPr>
          </a:p>
        </p:txBody>
      </p:sp>
    </p:spTree>
    <p:extLst>
      <p:ext uri="{BB962C8B-B14F-4D97-AF65-F5344CB8AC3E}">
        <p14:creationId xmlns:p14="http://schemas.microsoft.com/office/powerpoint/2010/main" val="446095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7" name="Picture 6">
            <a:extLst>
              <a:ext uri="{FF2B5EF4-FFF2-40B4-BE49-F238E27FC236}">
                <a16:creationId xmlns:a16="http://schemas.microsoft.com/office/drawing/2014/main" id="{8D6459D4-E8E1-994B-8D26-6D736958A348}"/>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4493858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titl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Tree>
    <p:extLst>
      <p:ext uri="{BB962C8B-B14F-4D97-AF65-F5344CB8AC3E}">
        <p14:creationId xmlns:p14="http://schemas.microsoft.com/office/powerpoint/2010/main" val="276620166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title slide 2 (plum)">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A20067"/>
                </a:solidFill>
              </a:defRPr>
            </a:lvl1pPr>
          </a:lstStyle>
          <a:p>
            <a:r>
              <a:rPr lang="en-GB"/>
              <a:t>Click to edit Master title style </a:t>
            </a:r>
            <a:endParaRPr lang="en-US"/>
          </a:p>
        </p:txBody>
      </p:sp>
    </p:spTree>
    <p:extLst>
      <p:ext uri="{BB962C8B-B14F-4D97-AF65-F5344CB8AC3E}">
        <p14:creationId xmlns:p14="http://schemas.microsoft.com/office/powerpoint/2010/main" val="222013904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title slide 3 (tea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008C95"/>
                </a:solidFill>
              </a:defRPr>
            </a:lvl1pPr>
          </a:lstStyle>
          <a:p>
            <a:r>
              <a:rPr lang="en-GB"/>
              <a:t>Click to edit Master title style </a:t>
            </a:r>
            <a:endParaRPr lang="en-US"/>
          </a:p>
        </p:txBody>
      </p:sp>
    </p:spTree>
    <p:extLst>
      <p:ext uri="{BB962C8B-B14F-4D97-AF65-F5344CB8AC3E}">
        <p14:creationId xmlns:p14="http://schemas.microsoft.com/office/powerpoint/2010/main" val="180805529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title slide 4 (viole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330072"/>
                </a:solidFill>
              </a:defRPr>
            </a:lvl1pPr>
          </a:lstStyle>
          <a:p>
            <a:r>
              <a:rPr lang="en-GB"/>
              <a:t>Click to edit Master title style </a:t>
            </a:r>
            <a:endParaRPr lang="en-US"/>
          </a:p>
        </p:txBody>
      </p:sp>
    </p:spTree>
    <p:extLst>
      <p:ext uri="{BB962C8B-B14F-4D97-AF65-F5344CB8AC3E}">
        <p14:creationId xmlns:p14="http://schemas.microsoft.com/office/powerpoint/2010/main" val="376952231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image" Target="../media/image7.jpeg"/><Relationship Id="rId4" Type="http://schemas.openxmlformats.org/officeDocument/2006/relationships/slideLayout" Target="../slideLayouts/slideLayout3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910FBC4F-605F-E949-B9D4-62D1E863167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Tree>
    <p:extLst>
      <p:ext uri="{BB962C8B-B14F-4D97-AF65-F5344CB8AC3E}">
        <p14:creationId xmlns:p14="http://schemas.microsoft.com/office/powerpoint/2010/main" val="4112092999"/>
      </p:ext>
    </p:extLst>
  </p:cSld>
  <p:clrMap bg1="lt1" tx1="dk1" bg2="lt2" tx2="dk2" accent1="accent1" accent2="accent2" accent3="accent3" accent4="accent4" accent5="accent5" accent6="accent6" hlink="hlink" folHlink="folHlink"/>
  <p:sldLayoutIdLst>
    <p:sldLayoutId id="2147483674" r:id="rId1"/>
    <p:sldLayoutId id="2147483693" r:id="rId2"/>
    <p:sldLayoutId id="2147483694" r:id="rId3"/>
    <p:sldLayoutId id="2147483695" r:id="rId4"/>
    <p:sldLayoutId id="214748369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95" userDrawn="1">
          <p15:clr>
            <a:srgbClr val="F26B43"/>
          </p15:clr>
        </p15:guide>
        <p15:guide id="4" pos="5465" userDrawn="1">
          <p15:clr>
            <a:srgbClr val="F26B43"/>
          </p15:clr>
        </p15:guide>
        <p15:guide id="5" orient="horz" pos="4042" userDrawn="1">
          <p15:clr>
            <a:srgbClr val="F26B43"/>
          </p15:clr>
        </p15:guide>
        <p15:guide id="6" orient="horz" pos="27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910FBC4F-605F-E949-B9D4-62D1E8631676}"/>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Tree>
    <p:extLst>
      <p:ext uri="{BB962C8B-B14F-4D97-AF65-F5344CB8AC3E}">
        <p14:creationId xmlns:p14="http://schemas.microsoft.com/office/powerpoint/2010/main" val="314338247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95">
          <p15:clr>
            <a:srgbClr val="F26B43"/>
          </p15:clr>
        </p15:guide>
        <p15:guide id="4" pos="5465">
          <p15:clr>
            <a:srgbClr val="F26B43"/>
          </p15:clr>
        </p15:guide>
        <p15:guide id="5" orient="horz" pos="4042">
          <p15:clr>
            <a:srgbClr val="F26B43"/>
          </p15:clr>
        </p15:guide>
        <p15:guide id="6" orient="horz" pos="27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BB0D37FB-D3CF-7F45-BB86-5227AFF6EA9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Tree>
    <p:extLst>
      <p:ext uri="{BB962C8B-B14F-4D97-AF65-F5344CB8AC3E}">
        <p14:creationId xmlns:p14="http://schemas.microsoft.com/office/powerpoint/2010/main" val="1612256413"/>
      </p:ext>
    </p:extLst>
  </p:cSld>
  <p:clrMap bg1="lt1" tx1="dk1" bg2="lt2" tx2="dk2" accent1="accent1" accent2="accent2" accent3="accent3" accent4="accent4" accent5="accent5" accent6="accent6" hlink="hlink" folHlink="folHlink"/>
  <p:sldLayoutIdLst>
    <p:sldLayoutId id="2147483692" r:id="rId1"/>
    <p:sldLayoutId id="2147483711" r:id="rId2"/>
    <p:sldLayoutId id="2147483712" r:id="rId3"/>
    <p:sldLayoutId id="2147483713" r:id="rId4"/>
    <p:sldLayoutId id="2147483714" r:id="rId5"/>
    <p:sldLayoutId id="2147483715" r:id="rId6"/>
    <p:sldLayoutId id="214748371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95">
          <p15:clr>
            <a:srgbClr val="F26B43"/>
          </p15:clr>
        </p15:guide>
        <p15:guide id="4" pos="5465">
          <p15:clr>
            <a:srgbClr val="F26B43"/>
          </p15:clr>
        </p15:guide>
        <p15:guide id="5" orient="horz" pos="4042">
          <p15:clr>
            <a:srgbClr val="F26B43"/>
          </p15:clr>
        </p15:guide>
        <p15:guide id="6" orient="horz" pos="27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Tree>
    <p:extLst>
      <p:ext uri="{BB962C8B-B14F-4D97-AF65-F5344CB8AC3E}">
        <p14:creationId xmlns:p14="http://schemas.microsoft.com/office/powerpoint/2010/main" val="718475917"/>
      </p:ext>
    </p:extLst>
  </p:cSld>
  <p:clrMap bg1="lt1" tx1="dk1" bg2="lt2" tx2="dk2" accent1="accent1" accent2="accent2" accent3="accent3" accent4="accent4" accent5="accent5" accent6="accent6" hlink="hlink" folHlink="folHlink"/>
  <p:sldLayoutIdLst>
    <p:sldLayoutId id="2147483698" r:id="rId1"/>
    <p:sldLayoutId id="2147483710" r:id="rId2"/>
    <p:sldLayoutId id="2147483709" r:id="rId3"/>
    <p:sldLayoutId id="2147483700" r:id="rId4"/>
    <p:sldLayoutId id="2147483701" r:id="rId5"/>
    <p:sldLayoutId id="2147483699" r:id="rId6"/>
    <p:sldLayoutId id="214748368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Tree>
    <p:extLst>
      <p:ext uri="{BB962C8B-B14F-4D97-AF65-F5344CB8AC3E}">
        <p14:creationId xmlns:p14="http://schemas.microsoft.com/office/powerpoint/2010/main" val="3444756830"/>
      </p:ext>
    </p:extLst>
  </p:cSld>
  <p:clrMap bg1="lt1" tx1="dk1" bg2="lt2" tx2="dk2" accent1="accent1" accent2="accent2" accent3="accent3" accent4="accent4" accent5="accent5" accent6="accent6" hlink="hlink" folHlink="folHlink"/>
  <p:sldLayoutIdLst>
    <p:sldLayoutId id="2147483683" r:id="rId1"/>
    <p:sldLayoutId id="2147483705" r:id="rId2"/>
    <p:sldLayoutId id="2147483704" r:id="rId3"/>
    <p:sldLayoutId id="2147483703" r:id="rId4"/>
    <p:sldLayoutId id="2147483706" r:id="rId5"/>
    <p:sldLayoutId id="2147483707" r:id="rId6"/>
    <p:sldLayoutId id="2147483708" r:id="rId7"/>
    <p:sldLayoutId id="214748372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758238"/>
      </p:ext>
    </p:extLst>
  </p:cSld>
  <p:clrMap bg1="lt1" tx1="dk1" bg2="lt2" tx2="dk2" accent1="accent1" accent2="accent2" accent3="accent3" accent4="accent4" accent5="accent5" accent6="accent6" hlink="hlink" folHlink="folHlink"/>
  <p:sldLayoutIdLst>
    <p:sldLayoutId id="2147483685" r:id="rId1"/>
    <p:sldLayoutId id="2147483688" r:id="rId2"/>
    <p:sldLayoutId id="2147483689" r:id="rId3"/>
    <p:sldLayoutId id="2147483690" r:id="rId4"/>
    <p:sldLayoutId id="2147483724" r:id="rId5"/>
    <p:sldLayoutId id="2147483725" r:id="rId6"/>
    <p:sldLayoutId id="2147483726" r:id="rId7"/>
    <p:sldLayoutId id="214748372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5EB8"/>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18/10/relationships/comments" Target="../comments/modernComment_111_9A6EEF82.xml"/><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35.png"/><Relationship Id="rId5" Type="http://schemas.openxmlformats.org/officeDocument/2006/relationships/hyperlink" Target="https://skillsforcare.sharepoint.com/sites/WorkforceInnovationTeam/Shared%20Documents/WCT%20Public/24%2025%20Practice%20Innovation/5)%20IE%20PA%20activity/Support%20for%20IE%20and%20PAs/Presentations/Our%20support%20for%20individual%20employers%202024%2004%2022v1.pptx" TargetMode="External"/><Relationship Id="rId4" Type="http://schemas.openxmlformats.org/officeDocument/2006/relationships/hyperlink" Target="http://www.skillsforcare.org.uk/beingaPA"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skillsforcare.org.uk/Documents/Employ-your-own-care-and-support/Individual-Employer/A-way-of-agreeing-how-we-will-work-together-a-guide-for-individual-employers-and-personal-assistants.pdf" TargetMode="External"/><Relationship Id="rId2" Type="http://schemas.openxmlformats.org/officeDocument/2006/relationships/notesSlide" Target="../notesSlides/notesSlide9.xml"/><Relationship Id="rId1" Type="http://schemas.openxmlformats.org/officeDocument/2006/relationships/slideLayout" Target="../slideLayouts/slideLayout29.xml"/><Relationship Id="rId5" Type="http://schemas.openxmlformats.org/officeDocument/2006/relationships/image" Target="../media/image38.png"/><Relationship Id="rId4" Type="http://schemas.openxmlformats.org/officeDocument/2006/relationships/hyperlink" Target="https://www.skillsforcare.org.uk/Documents/Employ-your-own-care-and-support/Individual-Employer/A-way-of-agreeing-how-well-work-together-a-guide-for-individual-employers-and-personal-assistants-Template.docx"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skillsforcare.org.uk/IEfunding" TargetMode="External"/><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hyperlink" Target="mailto:funding@skillsforcare.org.uk" TargetMode="External"/><Relationship Id="rId2" Type="http://schemas.openxmlformats.org/officeDocument/2006/relationships/hyperlink" Target="https://www.skillsforcare.org.uk/Funding/User-Led-Funding/User-Led-Organisation-Funding.aspx#:~:text=Each%20year%2C%20we%20disburse%20funding,free%20for%20them%20to%20access." TargetMode="Externa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hyperlink" Target="http://www.skillsforcare.org.uk/ULOfunding" TargetMode="External"/><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hyperlink" Target="http://www.skillsforcare.org.uk/Documents/Recruitment-and-retention/Employing-your-own-care-and-support/Delivering-learning-for-IE-and-PAs.pdf" TargetMode="External"/><Relationship Id="rId2" Type="http://schemas.openxmlformats.org/officeDocument/2006/relationships/notesSlide" Target="../notesSlides/notesSlide15.xml"/><Relationship Id="rId1" Type="http://schemas.openxmlformats.org/officeDocument/2006/relationships/slideLayout" Target="../slideLayouts/slideLayout29.xml"/><Relationship Id="rId5" Type="http://schemas.openxmlformats.org/officeDocument/2006/relationships/image" Target="../media/image40.png"/><Relationship Id="rId4" Type="http://schemas.openxmlformats.org/officeDocument/2006/relationships/hyperlink" Target="https://www.skillsforcare.org.uk/Learning-development/Guide-to-developing-your-staff/Choosing-a-learning-provider.asp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0F_EF7C5BC5.xml"/><Relationship Id="rId2" Type="http://schemas.openxmlformats.org/officeDocument/2006/relationships/notesSlide" Target="../notesSlides/notesSlide16.xml"/><Relationship Id="rId1" Type="http://schemas.openxmlformats.org/officeDocument/2006/relationships/slideLayout" Target="../slideLayouts/slideLayout29.xml"/><Relationship Id="rId5" Type="http://schemas.openxmlformats.org/officeDocument/2006/relationships/image" Target="../media/image41.png"/><Relationship Id="rId4" Type="http://schemas.openxmlformats.org/officeDocument/2006/relationships/hyperlink" Target="http://www.skillsforcare.org.uk/SBWAforPA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115_680EAB92.xml"/><Relationship Id="rId2" Type="http://schemas.openxmlformats.org/officeDocument/2006/relationships/notesSlide" Target="../notesSlides/notesSlide17.xml"/><Relationship Id="rId1" Type="http://schemas.openxmlformats.org/officeDocument/2006/relationships/slideLayout" Target="../slideLayouts/slideLayout29.xml"/><Relationship Id="rId5" Type="http://schemas.openxmlformats.org/officeDocument/2006/relationships/hyperlink" Target="https://www.skillsforcare.org.uk/resources/documents/Employ-your-own-care-and-support-staff/ISF/ISF2020.pdf#:~:text=An%20Individual%20Service%20Fund%20%28ISF%29%20is%20one%20way,will%20help%20them%20to%20achieve%20their%20identified%20outcomes." TargetMode="Externa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hyperlink" Target="http://www.skillsforcare.org.uk/seeingpotential" TargetMode="External"/><Relationship Id="rId2" Type="http://schemas.openxmlformats.org/officeDocument/2006/relationships/notesSlide" Target="../notesSlides/notesSlide18.xml"/><Relationship Id="rId1" Type="http://schemas.openxmlformats.org/officeDocument/2006/relationships/slideLayout" Target="../slideLayouts/slideLayout34.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microsoft.com/office/2018/10/relationships/comments" Target="../comments/modernComment_112_80E76549.xml"/><Relationship Id="rId2" Type="http://schemas.openxmlformats.org/officeDocument/2006/relationships/notesSlide" Target="../notesSlides/notesSlide19.xml"/><Relationship Id="rId1" Type="http://schemas.openxmlformats.org/officeDocument/2006/relationships/slideLayout" Target="../slideLayouts/slideLayout29.xml"/><Relationship Id="rId4" Type="http://schemas.openxmlformats.org/officeDocument/2006/relationships/hyperlink" Target="https://www.skillsforcare.org.uk/resources/documents/Recruitment-support/Support-for-Individual-employers/IE/Information-for-social-workers-about-supporting-people-to-become-individual-employers.pdf" TargetMode="External"/></Relationships>
</file>

<file path=ppt/slides/_rels/slide25.xml.rels><?xml version="1.0" encoding="UTF-8" standalone="yes"?>
<Relationships xmlns="http://schemas.openxmlformats.org/package/2006/relationships"><Relationship Id="rId3" Type="http://schemas.microsoft.com/office/2018/10/relationships/comments" Target="../comments/modernComment_106_B6969689.xml"/><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microsoft.com/office/2018/10/relationships/comments" Target="../comments/modernComment_145_DCECBCB6.xml"/><Relationship Id="rId2" Type="http://schemas.openxmlformats.org/officeDocument/2006/relationships/notesSlide" Target="../notesSlides/notesSlide21.xml"/><Relationship Id="rId1" Type="http://schemas.openxmlformats.org/officeDocument/2006/relationships/slideLayout" Target="../slideLayouts/slideLayout29.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hyperlink" Target="http://www.skillsforcare.org.uk/supervision"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hyperlink" Target="https://www.nhsemployers.org/publications/integrated-workforce-thinking-across-systems" TargetMode="External"/><Relationship Id="rId4" Type="http://schemas.openxmlformats.org/officeDocument/2006/relationships/hyperlink" Target="http://www.skillsforcare.org.uk/culturallyappropriatecar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skillsforcare.org.uk/inyourarea" TargetMode="External"/><Relationship Id="rId2" Type="http://schemas.openxmlformats.org/officeDocument/2006/relationships/notesSlide" Target="../notesSlides/notesSlide24.xml"/><Relationship Id="rId1" Type="http://schemas.openxmlformats.org/officeDocument/2006/relationships/slideLayout" Target="../slideLayouts/slideLayout29.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hyperlink" Target="https://www.skillsforcare.org.uk/Employing-your-own-care-and-support/Sign-up-to-our-newsletter/Sign-up-to-our-newsletter.aspx" TargetMode="External"/><Relationship Id="rId2" Type="http://schemas.openxmlformats.org/officeDocument/2006/relationships/notesSlide" Target="../notesSlides/notesSlide25.xml"/><Relationship Id="rId1" Type="http://schemas.openxmlformats.org/officeDocument/2006/relationships/slideLayout" Target="../slideLayouts/slideLayout29.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skillsforcare.org.uk/Recruitment-support/Support-individual-employers-PAs/Support-for-individual-employers-and-PAs.aspx" TargetMode="External"/><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14_4954108.xml"/><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33.png"/><Relationship Id="rId4" Type="http://schemas.openxmlformats.org/officeDocument/2006/relationships/hyperlink" Target="../../Recorded%20Webinar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marketing@skillsforcare.org.uk"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hyperlink" Target="http://www.skillsforcare.org.uk/PAtoolkit"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skillsforcare.org.uk/Recruitment-support/Support-individual-employers-PAs/Webinar-and-event-recordings/Recruitment-and-retention.aspx#AssessUsingvaluesbasedwaysofassessingifcandidatesshareyourvaluesandaretherightpersontobeyourPA" TargetMode="External"/><Relationship Id="rId3" Type="http://schemas.openxmlformats.org/officeDocument/2006/relationships/hyperlink" Target="https://www.skillsforcare.org.uk/Recruitment-support/Support-individual-employers-PAs/news/value-based-recruitment-recordings-1" TargetMode="External"/><Relationship Id="rId7" Type="http://schemas.openxmlformats.org/officeDocument/2006/relationships/hyperlink" Target="https://www.skillsforcare.org.uk/Recruitment-support/Support-individual-employers-PAs/Webinar-and-event-recordings/Recruitment-and-retention.aspx#ApplyShortlistingandselectingPAswhodemonstratevaluesintheapplicationprocess" TargetMode="External"/><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hyperlink" Target="https://www.skillsforcare.org.uk/Recruitment-support/Support-individual-employers-PAs/Webinar-and-event-recordings/Recruitment-and-retention.aspx#AttractAdvertisingyourrolestopeoplewhoshareyourvalues" TargetMode="External"/><Relationship Id="rId5" Type="http://schemas.openxmlformats.org/officeDocument/2006/relationships/hyperlink" Target="https://www.skillsforcare.org.uk/Recruitment-support/Support-individual-employers-PAs/Webinar-and-event-recordings/Recruitment-and-retention.aspx#ArticulateKnowingwhatyourvaluesandcultureareandsharingthatwithnewandexistingPAs" TargetMode="External"/><Relationship Id="rId10" Type="http://schemas.openxmlformats.org/officeDocument/2006/relationships/hyperlink" Target="https://www.skillsforcare.org.uk/Recruitment-support/Support-individual-employers-PAs/Webinar-and-event-recordings/Recruitment-and-retention.aspx#PAsperspective" TargetMode="External"/><Relationship Id="rId4" Type="http://schemas.openxmlformats.org/officeDocument/2006/relationships/hyperlink" Target="https://www.skillsforcare.org.uk/Recruitment-support/Support-individual-employers-PAs/Webinar-and-event-recordings/Recruitment-and-retention.aspx#ValuesBasedRecruitmentwhatdoesitmean" TargetMode="External"/><Relationship Id="rId9" Type="http://schemas.openxmlformats.org/officeDocument/2006/relationships/hyperlink" Target="https://www.skillsforcare.org.uk/Recruitment-support/Support-individual-employers-PAs/Webinar-and-event-recordings/Recruitment-and-retention.aspx#AssimilateInductingdevelopingandmanagingnewandexistingPAstoensuretheydemonstratethevaluesandbehavioursthatmatterintheirPAro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DEBADC-9F3C-48C2-842D-ECC5DC946E0E}"/>
              </a:ext>
            </a:extLst>
          </p:cNvPr>
          <p:cNvSpPr>
            <a:spLocks noGrp="1"/>
          </p:cNvSpPr>
          <p:nvPr>
            <p:ph type="title"/>
          </p:nvPr>
        </p:nvSpPr>
        <p:spPr>
          <a:xfrm>
            <a:off x="174561" y="337066"/>
            <a:ext cx="6982305" cy="646811"/>
          </a:xfrm>
        </p:spPr>
        <p:txBody>
          <a:bodyPr/>
          <a:lstStyle/>
          <a:p>
            <a:r>
              <a:rPr lang="en-GB" dirty="0"/>
              <a:t>Choose your networking group</a:t>
            </a:r>
          </a:p>
        </p:txBody>
      </p:sp>
      <p:sp>
        <p:nvSpPr>
          <p:cNvPr id="5" name="Text Placeholder 5">
            <a:extLst>
              <a:ext uri="{FF2B5EF4-FFF2-40B4-BE49-F238E27FC236}">
                <a16:creationId xmlns:a16="http://schemas.microsoft.com/office/drawing/2014/main" id="{ADB00829-7EE9-48C5-B454-8619ED8E4B81}"/>
              </a:ext>
            </a:extLst>
          </p:cNvPr>
          <p:cNvSpPr txBox="1">
            <a:spLocks/>
          </p:cNvSpPr>
          <p:nvPr/>
        </p:nvSpPr>
        <p:spPr>
          <a:xfrm>
            <a:off x="1153816" y="1188886"/>
            <a:ext cx="6583914" cy="646811"/>
          </a:xfrm>
          <a:prstGeom prst="rect">
            <a:avLst/>
          </a:prstGeom>
        </p:spPr>
        <p:txBody>
          <a:bodyPr/>
          <a:lstStyle>
            <a:lvl1pPr marL="0" indent="0" algn="l" defTabSz="914400" rtl="0" eaLnBrk="1" latinLnBrk="0" hangingPunct="1">
              <a:lnSpc>
                <a:spcPct val="90000"/>
              </a:lnSpc>
              <a:spcBef>
                <a:spcPts val="1000"/>
              </a:spcBef>
              <a:buClr>
                <a:srgbClr val="005EB8"/>
              </a:buClr>
              <a:buFont typeface="Wingdings" pitchFamily="2" charset="2"/>
              <a:buNone/>
              <a:defRPr sz="2800" kern="1200">
                <a:solidFill>
                  <a:srgbClr val="00A651"/>
                </a:solidFill>
                <a:latin typeface="+mn-lt"/>
                <a:ea typeface="+mn-ea"/>
                <a:cs typeface="+mn-cs"/>
              </a:defRPr>
            </a:lvl1pPr>
            <a:lvl2pPr marL="685800" indent="-228600" algn="l" defTabSz="914400" rtl="0" eaLnBrk="1" latinLnBrk="0" hangingPunct="1">
              <a:lnSpc>
                <a:spcPct val="90000"/>
              </a:lnSpc>
              <a:spcBef>
                <a:spcPts val="500"/>
              </a:spcBef>
              <a:buClr>
                <a:srgbClr val="005EB8"/>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5EB8"/>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5EB8"/>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EB8"/>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5EB8"/>
              </a:buClr>
              <a:buSzTx/>
              <a:buFont typeface="Wingdings" pitchFamily="2" charset="2"/>
              <a:buNone/>
              <a:tabLst/>
              <a:defRPr/>
            </a:pPr>
            <a:r>
              <a:rPr kumimoji="0" lang="en-US" sz="2100" b="0" i="0" u="none" strike="noStrike" kern="1200" cap="none" spc="0" normalizeH="0" baseline="0" noProof="0" dirty="0">
                <a:ln>
                  <a:noFill/>
                </a:ln>
                <a:solidFill>
                  <a:srgbClr val="000000"/>
                </a:solidFill>
                <a:effectLst/>
                <a:uLnTx/>
                <a:uFillTx/>
                <a:latin typeface="Arial" panose="020B0604020202020204"/>
                <a:ea typeface="+mn-ea"/>
                <a:cs typeface="+mn-cs"/>
              </a:rPr>
              <a:t>Click on the breakout rooms button in your toolbar.</a:t>
            </a:r>
          </a:p>
        </p:txBody>
      </p:sp>
      <p:pic>
        <p:nvPicPr>
          <p:cNvPr id="6" name="Picture 5" descr="A picture containing graphical user interface&#10;&#10;Description automatically generated">
            <a:extLst>
              <a:ext uri="{FF2B5EF4-FFF2-40B4-BE49-F238E27FC236}">
                <a16:creationId xmlns:a16="http://schemas.microsoft.com/office/drawing/2014/main" id="{9034E3C0-FA6E-44A5-B65F-8C5A67BBCCCA}"/>
              </a:ext>
            </a:extLst>
          </p:cNvPr>
          <p:cNvPicPr>
            <a:picLocks noChangeAspect="1"/>
          </p:cNvPicPr>
          <p:nvPr/>
        </p:nvPicPr>
        <p:blipFill>
          <a:blip r:embed="rId2"/>
          <a:stretch>
            <a:fillRect/>
          </a:stretch>
        </p:blipFill>
        <p:spPr>
          <a:xfrm>
            <a:off x="174561" y="1149638"/>
            <a:ext cx="937341" cy="495343"/>
          </a:xfrm>
          <a:prstGeom prst="rect">
            <a:avLst/>
          </a:prstGeom>
        </p:spPr>
      </p:pic>
      <p:sp>
        <p:nvSpPr>
          <p:cNvPr id="7" name="Text Placeholder 5">
            <a:extLst>
              <a:ext uri="{FF2B5EF4-FFF2-40B4-BE49-F238E27FC236}">
                <a16:creationId xmlns:a16="http://schemas.microsoft.com/office/drawing/2014/main" id="{04DC07AD-5EA1-402A-828E-9BDBF9D5F4D1}"/>
              </a:ext>
            </a:extLst>
          </p:cNvPr>
          <p:cNvSpPr txBox="1">
            <a:spLocks/>
          </p:cNvSpPr>
          <p:nvPr/>
        </p:nvSpPr>
        <p:spPr>
          <a:xfrm>
            <a:off x="2361783" y="1695219"/>
            <a:ext cx="6337368" cy="1239603"/>
          </a:xfrm>
          <a:prstGeom prst="rect">
            <a:avLst/>
          </a:prstGeom>
        </p:spPr>
        <p:txBody>
          <a:bodyPr/>
          <a:lstStyle>
            <a:lvl1pPr marL="0" indent="0" algn="l" defTabSz="685783" rtl="0" eaLnBrk="1" latinLnBrk="0" hangingPunct="1">
              <a:lnSpc>
                <a:spcPct val="90000"/>
              </a:lnSpc>
              <a:spcBef>
                <a:spcPts val="750"/>
              </a:spcBef>
              <a:buClr>
                <a:srgbClr val="005EB8"/>
              </a:buClr>
              <a:buFont typeface="Wingdings" pitchFamily="2" charset="2"/>
              <a:buNone/>
              <a:defRPr sz="2100" kern="1200">
                <a:solidFill>
                  <a:srgbClr val="A20067"/>
                </a:solidFill>
                <a:latin typeface="+mn-lt"/>
                <a:ea typeface="+mn-ea"/>
                <a:cs typeface="+mn-cs"/>
              </a:defRPr>
            </a:lvl1pPr>
            <a:lvl2pPr marL="514337" indent="-171446" algn="l" defTabSz="685783" rtl="0" eaLnBrk="1" latinLnBrk="0" hangingPunct="1">
              <a:lnSpc>
                <a:spcPct val="90000"/>
              </a:lnSpc>
              <a:spcBef>
                <a:spcPts val="375"/>
              </a:spcBef>
              <a:buClr>
                <a:srgbClr val="005EB8"/>
              </a:buClr>
              <a:buFont typeface="Wingdings" pitchFamily="2" charset="2"/>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Clr>
                <a:srgbClr val="005EB8"/>
              </a:buClr>
              <a:buFont typeface="Wingdings" pitchFamily="2" charset="2"/>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Clr>
                <a:srgbClr val="005EB8"/>
              </a:buClr>
              <a:buFont typeface="Wingdings" pitchFamily="2" charset="2"/>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Clr>
                <a:srgbClr val="005EB8"/>
              </a:buClr>
              <a:buFont typeface="Wingdings" pitchFamily="2" charset="2"/>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783" rtl="0" eaLnBrk="1" fontAlgn="auto" latinLnBrk="0" hangingPunct="1">
              <a:lnSpc>
                <a:spcPct val="90000"/>
              </a:lnSpc>
              <a:spcBef>
                <a:spcPts val="750"/>
              </a:spcBef>
              <a:spcAft>
                <a:spcPts val="0"/>
              </a:spcAft>
              <a:buClr>
                <a:srgbClr val="005EB8"/>
              </a:buClr>
              <a:buSzTx/>
              <a:buFont typeface="Wingdings" pitchFamily="2" charset="2"/>
              <a:buNone/>
              <a:tabLst/>
              <a:defRPr/>
            </a:pPr>
            <a:r>
              <a:rPr kumimoji="0" lang="en-US" sz="2100" b="0" i="0" u="none" strike="noStrike" kern="1200" cap="none" spc="0" normalizeH="0" baseline="0" noProof="0" dirty="0">
                <a:ln>
                  <a:noFill/>
                </a:ln>
                <a:solidFill>
                  <a:srgbClr val="000000"/>
                </a:solidFill>
                <a:effectLst/>
                <a:uLnTx/>
                <a:uFillTx/>
                <a:latin typeface="Arial" panose="020B0604020202020204"/>
                <a:ea typeface="+mn-ea"/>
                <a:cs typeface="+mn-cs"/>
              </a:rPr>
              <a:t>If you’re using a smaller screen, the breakout rooms icon may not appear in your toolbar in which case you’ll need to click ‘more’ and then ‘join breakout room’.</a:t>
            </a:r>
          </a:p>
        </p:txBody>
      </p:sp>
      <p:pic>
        <p:nvPicPr>
          <p:cNvPr id="8" name="Picture 7" descr="Graphical user interface, application&#10;&#10;Description automatically generated">
            <a:extLst>
              <a:ext uri="{FF2B5EF4-FFF2-40B4-BE49-F238E27FC236}">
                <a16:creationId xmlns:a16="http://schemas.microsoft.com/office/drawing/2014/main" id="{56B2CDD6-8627-4D9D-85D2-644033B962FB}"/>
              </a:ext>
            </a:extLst>
          </p:cNvPr>
          <p:cNvPicPr>
            <a:picLocks noChangeAspect="1"/>
          </p:cNvPicPr>
          <p:nvPr/>
        </p:nvPicPr>
        <p:blipFill>
          <a:blip r:embed="rId3"/>
          <a:stretch>
            <a:fillRect/>
          </a:stretch>
        </p:blipFill>
        <p:spPr>
          <a:xfrm>
            <a:off x="174561" y="1804436"/>
            <a:ext cx="1958510" cy="1021168"/>
          </a:xfrm>
          <a:prstGeom prst="rect">
            <a:avLst/>
          </a:prstGeom>
        </p:spPr>
      </p:pic>
      <p:sp>
        <p:nvSpPr>
          <p:cNvPr id="10" name="Text Placeholder 5">
            <a:extLst>
              <a:ext uri="{FF2B5EF4-FFF2-40B4-BE49-F238E27FC236}">
                <a16:creationId xmlns:a16="http://schemas.microsoft.com/office/drawing/2014/main" id="{7CD88FEC-D350-4500-A9F5-835FCD1BB11C}"/>
              </a:ext>
            </a:extLst>
          </p:cNvPr>
          <p:cNvSpPr txBox="1">
            <a:spLocks/>
          </p:cNvSpPr>
          <p:nvPr/>
        </p:nvSpPr>
        <p:spPr>
          <a:xfrm>
            <a:off x="3283366" y="2949839"/>
            <a:ext cx="5784434" cy="2646173"/>
          </a:xfrm>
          <a:prstGeom prst="rect">
            <a:avLst/>
          </a:prstGeom>
        </p:spPr>
        <p:txBody>
          <a:bodyPr/>
          <a:lstStyle>
            <a:lvl1pPr marL="0" indent="0" algn="l" defTabSz="685783" rtl="0" eaLnBrk="1" latinLnBrk="0" hangingPunct="1">
              <a:lnSpc>
                <a:spcPct val="90000"/>
              </a:lnSpc>
              <a:spcBef>
                <a:spcPts val="750"/>
              </a:spcBef>
              <a:buClr>
                <a:srgbClr val="005EB8"/>
              </a:buClr>
              <a:buFont typeface="Wingdings" pitchFamily="2" charset="2"/>
              <a:buNone/>
              <a:defRPr sz="2100" kern="1200">
                <a:solidFill>
                  <a:srgbClr val="A20067"/>
                </a:solidFill>
                <a:latin typeface="+mn-lt"/>
                <a:ea typeface="+mn-ea"/>
                <a:cs typeface="+mn-cs"/>
              </a:defRPr>
            </a:lvl1pPr>
            <a:lvl2pPr marL="514337" indent="-171446" algn="l" defTabSz="685783" rtl="0" eaLnBrk="1" latinLnBrk="0" hangingPunct="1">
              <a:lnSpc>
                <a:spcPct val="90000"/>
              </a:lnSpc>
              <a:spcBef>
                <a:spcPts val="375"/>
              </a:spcBef>
              <a:buClr>
                <a:srgbClr val="005EB8"/>
              </a:buClr>
              <a:buFont typeface="Wingdings" pitchFamily="2" charset="2"/>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Clr>
                <a:srgbClr val="005EB8"/>
              </a:buClr>
              <a:buFont typeface="Wingdings" pitchFamily="2" charset="2"/>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Clr>
                <a:srgbClr val="005EB8"/>
              </a:buClr>
              <a:buFont typeface="Wingdings" pitchFamily="2" charset="2"/>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Clr>
                <a:srgbClr val="005EB8"/>
              </a:buClr>
              <a:buFont typeface="Wingdings" pitchFamily="2" charset="2"/>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783" rtl="0" eaLnBrk="1" fontAlgn="auto" latinLnBrk="0" hangingPunct="1">
              <a:lnSpc>
                <a:spcPct val="90000"/>
              </a:lnSpc>
              <a:spcBef>
                <a:spcPts val="750"/>
              </a:spcBef>
              <a:spcAft>
                <a:spcPts val="0"/>
              </a:spcAft>
              <a:buClr>
                <a:srgbClr val="005EB8"/>
              </a:buClr>
              <a:buSzTx/>
              <a:buFont typeface="Wingdings" pitchFamily="2" charset="2"/>
              <a:buNone/>
              <a:tabLst/>
              <a:defRPr/>
            </a:pPr>
            <a:r>
              <a:rPr kumimoji="0" lang="en-US" sz="2100" b="0" i="0" u="none" strike="noStrike" kern="1200" cap="none" spc="0" normalizeH="0" baseline="0" noProof="0" dirty="0">
                <a:ln>
                  <a:noFill/>
                </a:ln>
                <a:solidFill>
                  <a:srgbClr val="000000"/>
                </a:solidFill>
                <a:effectLst/>
                <a:uLnTx/>
                <a:uFillTx/>
                <a:latin typeface="Arial" panose="020B0604020202020204"/>
                <a:ea typeface="+mn-ea"/>
                <a:cs typeface="+mn-cs"/>
              </a:rPr>
              <a:t>A pop-up window will appear.</a:t>
            </a:r>
          </a:p>
          <a:p>
            <a:pPr marL="0" marR="0" lvl="0" indent="0" algn="l" defTabSz="685783" rtl="0" eaLnBrk="1" fontAlgn="auto" latinLnBrk="0" hangingPunct="1">
              <a:lnSpc>
                <a:spcPct val="90000"/>
              </a:lnSpc>
              <a:spcBef>
                <a:spcPts val="750"/>
              </a:spcBef>
              <a:spcAft>
                <a:spcPts val="0"/>
              </a:spcAft>
              <a:buClr>
                <a:srgbClr val="005EB8"/>
              </a:buClr>
              <a:buSzTx/>
              <a:buFont typeface="Wingdings" pitchFamily="2" charset="2"/>
              <a:buNone/>
              <a:tabLst/>
              <a:defRPr/>
            </a:pPr>
            <a:r>
              <a:rPr kumimoji="0" lang="en-US" sz="2100" b="0" i="0" u="none" strike="noStrike" kern="1200" cap="none" spc="0" normalizeH="0" baseline="0" noProof="0" dirty="0">
                <a:ln>
                  <a:noFill/>
                </a:ln>
                <a:solidFill>
                  <a:srgbClr val="000000"/>
                </a:solidFill>
                <a:effectLst/>
                <a:uLnTx/>
                <a:uFillTx/>
                <a:latin typeface="Arial" panose="020B0604020202020204"/>
                <a:ea typeface="+mn-ea"/>
                <a:cs typeface="+mn-cs"/>
              </a:rPr>
              <a:t>If you’re an individual employer or a personal assistant, click ‘Join’ next to that room.</a:t>
            </a:r>
          </a:p>
          <a:p>
            <a:pPr marL="0" marR="0" lvl="0" indent="0" algn="l" defTabSz="685783" rtl="0" eaLnBrk="1" fontAlgn="auto" latinLnBrk="0" hangingPunct="1">
              <a:lnSpc>
                <a:spcPct val="90000"/>
              </a:lnSpc>
              <a:spcBef>
                <a:spcPts val="750"/>
              </a:spcBef>
              <a:spcAft>
                <a:spcPts val="0"/>
              </a:spcAft>
              <a:buClr>
                <a:srgbClr val="005EB8"/>
              </a:buClr>
              <a:buSzTx/>
              <a:buFont typeface="Wingdings" pitchFamily="2" charset="2"/>
              <a:buNone/>
              <a:tabLst/>
              <a:defRPr/>
            </a:pPr>
            <a:r>
              <a:rPr kumimoji="0" lang="en-US" sz="2100" b="0" i="0" u="none" strike="noStrike" kern="1200" cap="none" spc="0" normalizeH="0" baseline="0" noProof="0" dirty="0">
                <a:ln>
                  <a:noFill/>
                </a:ln>
                <a:solidFill>
                  <a:srgbClr val="000000"/>
                </a:solidFill>
                <a:effectLst/>
                <a:uLnTx/>
                <a:uFillTx/>
                <a:latin typeface="Arial" panose="020B0604020202020204"/>
                <a:ea typeface="+mn-ea"/>
                <a:cs typeface="+mn-cs"/>
              </a:rPr>
              <a:t>If you’re someone who supports individual employers and personal assistants, click ‘Join’ next to that room.</a:t>
            </a:r>
          </a:p>
          <a:p>
            <a:pPr marL="0" marR="0" lvl="0" indent="0" algn="l" defTabSz="685783" rtl="0" eaLnBrk="1" fontAlgn="auto" latinLnBrk="0" hangingPunct="1">
              <a:lnSpc>
                <a:spcPct val="90000"/>
              </a:lnSpc>
              <a:spcBef>
                <a:spcPts val="750"/>
              </a:spcBef>
              <a:spcAft>
                <a:spcPts val="0"/>
              </a:spcAft>
              <a:buClr>
                <a:srgbClr val="005EB8"/>
              </a:buClr>
              <a:buSzTx/>
              <a:buFont typeface="Wingdings" pitchFamily="2" charset="2"/>
              <a:buNone/>
              <a:tabLst/>
              <a:defRPr/>
            </a:pPr>
            <a:r>
              <a:rPr kumimoji="0" lang="en-US" sz="2100" b="1" i="0" u="none" strike="noStrike" kern="1200" cap="none" spc="0" normalizeH="0" baseline="0" noProof="0" dirty="0">
                <a:ln>
                  <a:noFill/>
                </a:ln>
                <a:solidFill>
                  <a:srgbClr val="000000"/>
                </a:solidFill>
                <a:effectLst/>
                <a:uLnTx/>
                <a:uFillTx/>
                <a:latin typeface="Arial" panose="020B0604020202020204"/>
                <a:ea typeface="+mn-ea"/>
                <a:cs typeface="+mn-cs"/>
              </a:rPr>
              <a:t>If the breakout room button doesn’t show for you, put your name in the chat box along with which group you fit into, and a colleague will move you manually.</a:t>
            </a:r>
          </a:p>
        </p:txBody>
      </p:sp>
      <p:pic>
        <p:nvPicPr>
          <p:cNvPr id="12" name="Picture 11">
            <a:extLst>
              <a:ext uri="{FF2B5EF4-FFF2-40B4-BE49-F238E27FC236}">
                <a16:creationId xmlns:a16="http://schemas.microsoft.com/office/drawing/2014/main" id="{24BE7444-976A-5E3C-A9FA-F085B0D8BD12}"/>
              </a:ext>
            </a:extLst>
          </p:cNvPr>
          <p:cNvPicPr>
            <a:picLocks noChangeAspect="1"/>
          </p:cNvPicPr>
          <p:nvPr/>
        </p:nvPicPr>
        <p:blipFill>
          <a:blip r:embed="rId4"/>
          <a:stretch>
            <a:fillRect/>
          </a:stretch>
        </p:blipFill>
        <p:spPr>
          <a:xfrm>
            <a:off x="174561" y="2991365"/>
            <a:ext cx="3021720" cy="3329791"/>
          </a:xfrm>
          <a:prstGeom prst="rect">
            <a:avLst/>
          </a:prstGeom>
        </p:spPr>
      </p:pic>
    </p:spTree>
    <p:extLst>
      <p:ext uri="{BB962C8B-B14F-4D97-AF65-F5344CB8AC3E}">
        <p14:creationId xmlns:p14="http://schemas.microsoft.com/office/powerpoint/2010/main" val="3154300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CA619-35F2-43C8-A6B5-33AD0B7FE912}"/>
              </a:ext>
            </a:extLst>
          </p:cNvPr>
          <p:cNvSpPr>
            <a:spLocks noGrp="1"/>
          </p:cNvSpPr>
          <p:nvPr>
            <p:ph type="title"/>
          </p:nvPr>
        </p:nvSpPr>
        <p:spPr/>
        <p:txBody>
          <a:bodyPr/>
          <a:lstStyle/>
          <a:p>
            <a:r>
              <a:rPr lang="en-GB"/>
              <a:t>Question of Care: PA scenario </a:t>
            </a:r>
          </a:p>
        </p:txBody>
      </p:sp>
      <p:sp>
        <p:nvSpPr>
          <p:cNvPr id="3" name="Text Placeholder 2">
            <a:extLst>
              <a:ext uri="{FF2B5EF4-FFF2-40B4-BE49-F238E27FC236}">
                <a16:creationId xmlns:a16="http://schemas.microsoft.com/office/drawing/2014/main" id="{187332FF-926E-461E-B5B8-10541D180475}"/>
              </a:ext>
            </a:extLst>
          </p:cNvPr>
          <p:cNvSpPr>
            <a:spLocks noGrp="1"/>
          </p:cNvSpPr>
          <p:nvPr>
            <p:ph type="body" sz="quarter" idx="11"/>
          </p:nvPr>
        </p:nvSpPr>
        <p:spPr>
          <a:xfrm>
            <a:off x="367729" y="5171083"/>
            <a:ext cx="7824164" cy="1550227"/>
          </a:xfrm>
        </p:spPr>
        <p:txBody>
          <a:bodyPr lIns="91440" tIns="45720" rIns="91440" bIns="45720" anchor="t"/>
          <a:lstStyle/>
          <a:p>
            <a:pPr marL="0" indent="0">
              <a:buNone/>
            </a:pPr>
            <a:r>
              <a:rPr lang="en-GB">
                <a:ea typeface="+mn-lt"/>
                <a:cs typeface="+mn-lt"/>
                <a:hlinkClick r:id="rId4"/>
              </a:rPr>
              <a:t>www.skillsforcare.org.uk/beingaPA</a:t>
            </a:r>
            <a:endParaRPr lang="en-GB">
              <a:cs typeface="Arial" panose="020B0604020202020204"/>
            </a:endParaRPr>
          </a:p>
          <a:p>
            <a:pPr marL="0" indent="0">
              <a:buNone/>
            </a:pPr>
            <a:r>
              <a:rPr lang="en-GB">
                <a:cs typeface="Arial" panose="020B0604020202020204"/>
                <a:hlinkClick r:id="rId5"/>
              </a:rPr>
              <a:t>www.skillsforcare.org.uk/Careers-in-care/news-events/A-Question-of-Care-has-been-updated....</a:t>
            </a:r>
            <a:r>
              <a:rPr lang="en-GB" err="1">
                <a:cs typeface="Arial" panose="020B0604020202020204"/>
                <a:hlinkClick r:id="rId5"/>
              </a:rPr>
              <a:t>aspx</a:t>
            </a:r>
            <a:endParaRPr lang="en-GB">
              <a:cs typeface="Arial" panose="020B0604020202020204"/>
            </a:endParaRPr>
          </a:p>
          <a:p>
            <a:endParaRPr lang="en-GB"/>
          </a:p>
          <a:p>
            <a:endParaRPr lang="en-GB"/>
          </a:p>
        </p:txBody>
      </p:sp>
      <p:pic>
        <p:nvPicPr>
          <p:cNvPr id="5" name="Picture 4">
            <a:extLst>
              <a:ext uri="{FF2B5EF4-FFF2-40B4-BE49-F238E27FC236}">
                <a16:creationId xmlns:a16="http://schemas.microsoft.com/office/drawing/2014/main" id="{49CFC0AD-9DE9-4A52-B05D-0D424489AD0F}"/>
              </a:ext>
            </a:extLst>
          </p:cNvPr>
          <p:cNvPicPr>
            <a:picLocks noChangeAspect="1"/>
          </p:cNvPicPr>
          <p:nvPr/>
        </p:nvPicPr>
        <p:blipFill>
          <a:blip r:embed="rId6"/>
          <a:stretch>
            <a:fillRect/>
          </a:stretch>
        </p:blipFill>
        <p:spPr>
          <a:xfrm>
            <a:off x="3781557" y="3335809"/>
            <a:ext cx="3231523" cy="1244885"/>
          </a:xfrm>
          <a:prstGeom prst="rect">
            <a:avLst/>
          </a:prstGeom>
        </p:spPr>
      </p:pic>
      <p:pic>
        <p:nvPicPr>
          <p:cNvPr id="4" name="Picture 5">
            <a:extLst>
              <a:ext uri="{FF2B5EF4-FFF2-40B4-BE49-F238E27FC236}">
                <a16:creationId xmlns:a16="http://schemas.microsoft.com/office/drawing/2014/main" id="{E9D55F14-58FA-218C-43D4-748F715EB9B8}"/>
              </a:ext>
            </a:extLst>
          </p:cNvPr>
          <p:cNvPicPr>
            <a:picLocks noChangeAspect="1"/>
          </p:cNvPicPr>
          <p:nvPr/>
        </p:nvPicPr>
        <p:blipFill>
          <a:blip r:embed="rId7"/>
          <a:stretch>
            <a:fillRect/>
          </a:stretch>
        </p:blipFill>
        <p:spPr>
          <a:xfrm>
            <a:off x="368060" y="1296068"/>
            <a:ext cx="2728822" cy="3561374"/>
          </a:xfrm>
          <a:prstGeom prst="rect">
            <a:avLst/>
          </a:prstGeom>
        </p:spPr>
      </p:pic>
      <p:pic>
        <p:nvPicPr>
          <p:cNvPr id="6" name="Picture 6" descr="A picture containing text, person&#10;&#10;Description automatically generated">
            <a:extLst>
              <a:ext uri="{FF2B5EF4-FFF2-40B4-BE49-F238E27FC236}">
                <a16:creationId xmlns:a16="http://schemas.microsoft.com/office/drawing/2014/main" id="{BAC535A1-21B2-6B31-14A9-297DE1FF89F2}"/>
              </a:ext>
            </a:extLst>
          </p:cNvPr>
          <p:cNvPicPr>
            <a:picLocks noChangeAspect="1"/>
          </p:cNvPicPr>
          <p:nvPr/>
        </p:nvPicPr>
        <p:blipFill>
          <a:blip r:embed="rId8"/>
          <a:stretch>
            <a:fillRect/>
          </a:stretch>
        </p:blipFill>
        <p:spPr>
          <a:xfrm>
            <a:off x="3344174" y="1317812"/>
            <a:ext cx="3246407" cy="1763847"/>
          </a:xfrm>
          <a:prstGeom prst="rect">
            <a:avLst/>
          </a:prstGeom>
        </p:spPr>
      </p:pic>
    </p:spTree>
    <p:extLst>
      <p:ext uri="{BB962C8B-B14F-4D97-AF65-F5344CB8AC3E}">
        <p14:creationId xmlns:p14="http://schemas.microsoft.com/office/powerpoint/2010/main" val="2590961538"/>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C62E1-2E41-4966-8BDE-D02D5B3FEC88}"/>
              </a:ext>
            </a:extLst>
          </p:cNvPr>
          <p:cNvSpPr>
            <a:spLocks noGrp="1"/>
          </p:cNvSpPr>
          <p:nvPr>
            <p:ph type="title"/>
          </p:nvPr>
        </p:nvSpPr>
        <p:spPr>
          <a:xfrm>
            <a:off x="367729" y="441325"/>
            <a:ext cx="7068475" cy="1679360"/>
          </a:xfrm>
        </p:spPr>
        <p:txBody>
          <a:bodyPr/>
          <a:lstStyle/>
          <a:p>
            <a:r>
              <a:rPr lang="en-GB"/>
              <a:t>A way of agreeing how we will work together: a guide </a:t>
            </a:r>
            <a:br>
              <a:rPr lang="en-GB"/>
            </a:br>
            <a:r>
              <a:rPr lang="en-GB"/>
              <a:t>and template</a:t>
            </a:r>
          </a:p>
        </p:txBody>
      </p:sp>
      <p:sp>
        <p:nvSpPr>
          <p:cNvPr id="3" name="Text Placeholder 2">
            <a:extLst>
              <a:ext uri="{FF2B5EF4-FFF2-40B4-BE49-F238E27FC236}">
                <a16:creationId xmlns:a16="http://schemas.microsoft.com/office/drawing/2014/main" id="{F1706E92-6F8C-49FC-B80F-C52B697AE2E6}"/>
              </a:ext>
            </a:extLst>
          </p:cNvPr>
          <p:cNvSpPr>
            <a:spLocks noGrp="1"/>
          </p:cNvSpPr>
          <p:nvPr>
            <p:ph type="body" sz="quarter" idx="11"/>
          </p:nvPr>
        </p:nvSpPr>
        <p:spPr>
          <a:xfrm>
            <a:off x="367730" y="2350722"/>
            <a:ext cx="7068004" cy="2757614"/>
          </a:xfrm>
        </p:spPr>
        <p:txBody>
          <a:bodyPr lIns="91440" tIns="45720" rIns="91440" bIns="45720" anchor="t"/>
          <a:lstStyle/>
          <a:p>
            <a:r>
              <a:rPr lang="en-GB">
                <a:ea typeface="+mn-lt"/>
                <a:cs typeface="+mn-lt"/>
              </a:rPr>
              <a:t>Sets </a:t>
            </a:r>
            <a:r>
              <a:rPr lang="en-GB" b="0" i="0">
                <a:effectLst/>
                <a:ea typeface="+mn-lt"/>
                <a:cs typeface="+mn-lt"/>
              </a:rPr>
              <a:t>out what PAs can expect from their employer and what employers can expect from their PAs (in a similar way to a code of conduct).</a:t>
            </a:r>
            <a:endParaRPr lang="en-GB">
              <a:ea typeface="+mn-lt"/>
              <a:cs typeface="+mn-lt"/>
            </a:endParaRPr>
          </a:p>
          <a:p>
            <a:pPr algn="l"/>
            <a:r>
              <a:rPr lang="en-GB">
                <a:ea typeface="+mn-lt"/>
                <a:cs typeface="+mn-lt"/>
              </a:rPr>
              <a:t>B</a:t>
            </a:r>
            <a:r>
              <a:rPr lang="en-GB" b="0" i="0">
                <a:effectLst/>
                <a:ea typeface="+mn-lt"/>
                <a:cs typeface="+mn-lt"/>
              </a:rPr>
              <a:t>asis of an ongoing conversation</a:t>
            </a:r>
            <a:endParaRPr lang="en-GB">
              <a:ea typeface="+mn-lt"/>
              <a:cs typeface="+mn-lt"/>
            </a:endParaRPr>
          </a:p>
          <a:p>
            <a:r>
              <a:rPr lang="en-GB">
                <a:ea typeface="+mn-lt"/>
                <a:cs typeface="+mn-lt"/>
                <a:hlinkClick r:id="rId3"/>
              </a:rPr>
              <a:t>Guide</a:t>
            </a:r>
            <a:r>
              <a:rPr lang="en-GB" b="0" i="0">
                <a:effectLst/>
                <a:ea typeface="+mn-lt"/>
                <a:cs typeface="+mn-lt"/>
              </a:rPr>
              <a:t> and </a:t>
            </a:r>
            <a:r>
              <a:rPr lang="en-GB">
                <a:ea typeface="+mn-lt"/>
                <a:cs typeface="+mn-lt"/>
                <a:hlinkClick r:id="rId4"/>
              </a:rPr>
              <a:t>downloadable template</a:t>
            </a:r>
            <a:br>
              <a:rPr lang="en-GB" b="0" i="0">
                <a:solidFill>
                  <a:srgbClr val="404040"/>
                </a:solidFill>
                <a:effectLst/>
                <a:latin typeface="Helvetica Neue"/>
              </a:rPr>
            </a:br>
            <a:endParaRPr lang="en-GB">
              <a:cs typeface="Arial"/>
            </a:endParaRPr>
          </a:p>
        </p:txBody>
      </p:sp>
      <p:pic>
        <p:nvPicPr>
          <p:cNvPr id="6" name="Picture 5">
            <a:extLst>
              <a:ext uri="{FF2B5EF4-FFF2-40B4-BE49-F238E27FC236}">
                <a16:creationId xmlns:a16="http://schemas.microsoft.com/office/drawing/2014/main" id="{741EF68F-879D-4AA6-9CB1-A08B2DFD8CF9}"/>
              </a:ext>
            </a:extLst>
          </p:cNvPr>
          <p:cNvPicPr>
            <a:picLocks noChangeAspect="1"/>
          </p:cNvPicPr>
          <p:nvPr/>
        </p:nvPicPr>
        <p:blipFill rotWithShape="1">
          <a:blip r:embed="rId5"/>
          <a:srcRect l="29123" t="19825" r="30877" b="31521"/>
          <a:stretch/>
        </p:blipFill>
        <p:spPr>
          <a:xfrm>
            <a:off x="2204637" y="4526392"/>
            <a:ext cx="2705387" cy="1729126"/>
          </a:xfrm>
          <a:prstGeom prst="rect">
            <a:avLst/>
          </a:prstGeom>
        </p:spPr>
      </p:pic>
    </p:spTree>
    <p:extLst>
      <p:ext uri="{BB962C8B-B14F-4D97-AF65-F5344CB8AC3E}">
        <p14:creationId xmlns:p14="http://schemas.microsoft.com/office/powerpoint/2010/main" val="3415066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99A09-54DB-4148-896B-440628E9D845}"/>
              </a:ext>
            </a:extLst>
          </p:cNvPr>
          <p:cNvSpPr>
            <a:spLocks noGrp="1"/>
          </p:cNvSpPr>
          <p:nvPr>
            <p:ph type="title"/>
          </p:nvPr>
        </p:nvSpPr>
        <p:spPr>
          <a:xfrm>
            <a:off x="367730" y="764730"/>
            <a:ext cx="6982305" cy="646811"/>
          </a:xfrm>
        </p:spPr>
        <p:txBody>
          <a:bodyPr/>
          <a:lstStyle/>
          <a:p>
            <a:r>
              <a:rPr lang="en-GB"/>
              <a:t>Individual employer funding</a:t>
            </a:r>
          </a:p>
        </p:txBody>
      </p:sp>
      <p:sp>
        <p:nvSpPr>
          <p:cNvPr id="3" name="Text Placeholder 2">
            <a:extLst>
              <a:ext uri="{FF2B5EF4-FFF2-40B4-BE49-F238E27FC236}">
                <a16:creationId xmlns:a16="http://schemas.microsoft.com/office/drawing/2014/main" id="{4B655EF4-F46A-498C-8F25-FB140FD5E510}"/>
              </a:ext>
            </a:extLst>
          </p:cNvPr>
          <p:cNvSpPr>
            <a:spLocks noGrp="1"/>
          </p:cNvSpPr>
          <p:nvPr>
            <p:ph type="body" sz="quarter" idx="11"/>
          </p:nvPr>
        </p:nvSpPr>
        <p:spPr>
          <a:xfrm>
            <a:off x="367731" y="1645920"/>
            <a:ext cx="6982304" cy="4489704"/>
          </a:xfrm>
        </p:spPr>
        <p:txBody>
          <a:bodyPr lIns="91440" tIns="45720" rIns="91440" bIns="45720" anchor="t"/>
          <a:lstStyle/>
          <a:p>
            <a:pPr marL="0" indent="0">
              <a:buNone/>
            </a:pPr>
            <a:r>
              <a:rPr lang="en-GB"/>
              <a:t>Individual employers can apply for funding to pay for training for themselves and their PAs. </a:t>
            </a:r>
          </a:p>
          <a:p>
            <a:endParaRPr lang="en-GB" sz="1000"/>
          </a:p>
          <a:p>
            <a:pPr marL="0" indent="0">
              <a:buNone/>
            </a:pPr>
            <a:r>
              <a:rPr lang="en-GB" b="1"/>
              <a:t>The funding can pay for the cost of:</a:t>
            </a:r>
          </a:p>
          <a:p>
            <a:r>
              <a:rPr lang="en-GB"/>
              <a:t>training (we fund lots of different training courses)</a:t>
            </a:r>
          </a:p>
          <a:p>
            <a:r>
              <a:rPr lang="en-GB"/>
              <a:t>travel to and from training</a:t>
            </a:r>
          </a:p>
          <a:p>
            <a:r>
              <a:rPr lang="en-GB"/>
              <a:t>hiring a replacement PA.</a:t>
            </a:r>
          </a:p>
          <a:p>
            <a:pPr marL="0" indent="0">
              <a:buNone/>
            </a:pPr>
            <a:endParaRPr lang="en-GB" sz="1000">
              <a:cs typeface="Arial" panose="020B0604020202020204"/>
            </a:endParaRPr>
          </a:p>
          <a:p>
            <a:pPr marL="0" indent="0">
              <a:buNone/>
            </a:pPr>
            <a:r>
              <a:rPr lang="en-GB" b="1">
                <a:hlinkClick r:id="rId3"/>
              </a:rPr>
              <a:t>www.skillsforcare.org.uk/IEfunding</a:t>
            </a:r>
            <a:endParaRPr lang="en-GB" b="1"/>
          </a:p>
          <a:p>
            <a:pPr marL="0" indent="0">
              <a:buNone/>
            </a:pPr>
            <a:endParaRPr lang="en-GB"/>
          </a:p>
          <a:p>
            <a:endParaRPr lang="en-GB"/>
          </a:p>
        </p:txBody>
      </p:sp>
    </p:spTree>
    <p:extLst>
      <p:ext uri="{BB962C8B-B14F-4D97-AF65-F5344CB8AC3E}">
        <p14:creationId xmlns:p14="http://schemas.microsoft.com/office/powerpoint/2010/main" val="340189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BD386-2641-817F-0528-26048BDBD9FA}"/>
              </a:ext>
            </a:extLst>
          </p:cNvPr>
          <p:cNvSpPr>
            <a:spLocks noGrp="1"/>
          </p:cNvSpPr>
          <p:nvPr>
            <p:ph type="title"/>
          </p:nvPr>
        </p:nvSpPr>
        <p:spPr>
          <a:xfrm>
            <a:off x="367728" y="341797"/>
            <a:ext cx="6982305" cy="646811"/>
          </a:xfrm>
        </p:spPr>
        <p:txBody>
          <a:bodyPr/>
          <a:lstStyle/>
          <a:p>
            <a:r>
              <a:rPr lang="en-GB" sz="2800" dirty="0"/>
              <a:t>Applications from ULO’s Open Now!!</a:t>
            </a:r>
          </a:p>
        </p:txBody>
      </p:sp>
      <p:sp>
        <p:nvSpPr>
          <p:cNvPr id="3" name="Text Placeholder 2">
            <a:extLst>
              <a:ext uri="{FF2B5EF4-FFF2-40B4-BE49-F238E27FC236}">
                <a16:creationId xmlns:a16="http://schemas.microsoft.com/office/drawing/2014/main" id="{8245E004-C6D4-E59D-6898-049AEBD8963B}"/>
              </a:ext>
            </a:extLst>
          </p:cNvPr>
          <p:cNvSpPr>
            <a:spLocks noGrp="1"/>
          </p:cNvSpPr>
          <p:nvPr>
            <p:ph type="body" sz="quarter" idx="11"/>
          </p:nvPr>
        </p:nvSpPr>
        <p:spPr>
          <a:xfrm>
            <a:off x="367729" y="988608"/>
            <a:ext cx="7498456" cy="3989830"/>
          </a:xfrm>
        </p:spPr>
        <p:txBody>
          <a:bodyPr/>
          <a:lstStyle/>
          <a:p>
            <a:pPr marL="0" indent="0">
              <a:lnSpc>
                <a:spcPts val="1800"/>
              </a:lnSpc>
              <a:spcAft>
                <a:spcPts val="900"/>
              </a:spcAft>
              <a:buNone/>
            </a:pPr>
            <a:r>
              <a:rPr lang="en-GB" sz="1800" u="sng" spc="15" dirty="0">
                <a:solidFill>
                  <a:srgbClr val="212529"/>
                </a:solidFill>
                <a:effectLst/>
                <a:highlight>
                  <a:srgbClr val="FFFFFF"/>
                </a:highlight>
                <a:latin typeface="Arial" panose="020B0604020202020204" pitchFamily="34" charset="0"/>
                <a:ea typeface="Aptos" panose="020B0004020202020204" pitchFamily="34" charset="0"/>
              </a:rPr>
              <a:t>How to apply</a:t>
            </a:r>
            <a:endParaRPr lang="en-GB" sz="1800" dirty="0">
              <a:effectLst/>
              <a:highlight>
                <a:srgbClr val="FFFFFF"/>
              </a:highlight>
              <a:latin typeface="Calibri" panose="020F0502020204030204" pitchFamily="34" charset="0"/>
              <a:ea typeface="Aptos" panose="020B0004020202020204" pitchFamily="34" charset="0"/>
            </a:endParaRPr>
          </a:p>
          <a:p>
            <a:pPr marL="342900" lvl="0" indent="-342900">
              <a:buFont typeface="Symbol" panose="05050102010706020507" pitchFamily="18" charset="2"/>
              <a:buChar char=""/>
            </a:pPr>
            <a:r>
              <a:rPr lang="en-GB" sz="1800" spc="15" dirty="0">
                <a:solidFill>
                  <a:srgbClr val="212529"/>
                </a:solidFill>
                <a:effectLst/>
                <a:latin typeface="Arial" panose="020B0604020202020204" pitchFamily="34" charset="0"/>
                <a:ea typeface="Times New Roman" panose="02020603050405020304" pitchFamily="18" charset="0"/>
              </a:rPr>
              <a:t>Visit this page;</a:t>
            </a:r>
            <a:r>
              <a:rPr lang="en-GB" sz="1800" u="none" strike="noStrike" dirty="0">
                <a:solidFill>
                  <a:srgbClr val="0000FF"/>
                </a:solidFill>
                <a:effectLst/>
                <a:highlight>
                  <a:srgbClr val="FFFFFF"/>
                </a:highlight>
                <a:latin typeface="Arial" panose="020B0604020202020204" pitchFamily="34" charset="0"/>
                <a:ea typeface="Times New Roman" panose="02020603050405020304" pitchFamily="18" charset="0"/>
                <a:hlinkClick r:id="rId2"/>
              </a:rPr>
              <a:t> </a:t>
            </a:r>
            <a:r>
              <a:rPr lang="en-GB" sz="1800" u="sng" dirty="0">
                <a:solidFill>
                  <a:srgbClr val="0000FF"/>
                </a:solidFill>
                <a:effectLst/>
                <a:highlight>
                  <a:srgbClr val="FFFFFF"/>
                </a:highlight>
                <a:latin typeface="Arial" panose="020B0604020202020204" pitchFamily="34" charset="0"/>
                <a:ea typeface="Times New Roman" panose="02020603050405020304" pitchFamily="18" charset="0"/>
                <a:hlinkClick r:id="rId2"/>
              </a:rPr>
              <a:t>User Led Organisation Funding - Skills for Care</a:t>
            </a:r>
            <a:endParaRPr lang="en-GB" sz="1800" dirty="0">
              <a:solidFill>
                <a:srgbClr val="0000FF"/>
              </a:solidFill>
              <a:effectLst/>
              <a:latin typeface="Calibri" panose="020F0502020204030204" pitchFamily="34" charset="0"/>
              <a:ea typeface="Aptos" panose="020B0004020202020204" pitchFamily="34"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Read the </a:t>
            </a:r>
            <a:r>
              <a:rPr lang="en-GB" sz="1800" b="1" dirty="0">
                <a:effectLst/>
                <a:latin typeface="Arial" panose="020B0604020202020204" pitchFamily="34" charset="0"/>
                <a:ea typeface="Times New Roman" panose="02020603050405020304" pitchFamily="18" charset="0"/>
              </a:rPr>
              <a:t>guidance</a:t>
            </a:r>
            <a:endParaRPr lang="en-GB" sz="1800" dirty="0">
              <a:effectLst/>
              <a:latin typeface="Calibri" panose="020F0502020204030204" pitchFamily="34" charset="0"/>
              <a:ea typeface="Aptos" panose="020B0004020202020204" pitchFamily="34" charset="0"/>
            </a:endParaRPr>
          </a:p>
          <a:p>
            <a:pPr marL="342900" lvl="0" indent="-342900">
              <a:buFont typeface="Symbol" panose="05050102010706020507" pitchFamily="18" charset="2"/>
              <a:buChar char=""/>
            </a:pPr>
            <a:r>
              <a:rPr lang="en-GB" sz="1800" spc="15" dirty="0">
                <a:solidFill>
                  <a:srgbClr val="212529"/>
                </a:solidFill>
                <a:effectLst/>
                <a:latin typeface="Arial" panose="020B0604020202020204" pitchFamily="34" charset="0"/>
                <a:ea typeface="Times New Roman" panose="02020603050405020304" pitchFamily="18" charset="0"/>
              </a:rPr>
              <a:t>Complete both the </a:t>
            </a:r>
            <a:r>
              <a:rPr lang="en-GB" sz="1800" b="1" spc="15" dirty="0">
                <a:solidFill>
                  <a:srgbClr val="212529"/>
                </a:solidFill>
                <a:effectLst/>
                <a:latin typeface="Arial" panose="020B0604020202020204" pitchFamily="34" charset="0"/>
                <a:ea typeface="Times New Roman" panose="02020603050405020304" pitchFamily="18" charset="0"/>
              </a:rPr>
              <a:t>application form</a:t>
            </a:r>
            <a:r>
              <a:rPr lang="en-GB" sz="1800" spc="15" dirty="0">
                <a:solidFill>
                  <a:srgbClr val="212529"/>
                </a:solidFill>
                <a:effectLst/>
                <a:latin typeface="Arial" panose="020B0604020202020204" pitchFamily="34" charset="0"/>
                <a:ea typeface="Times New Roman" panose="02020603050405020304" pitchFamily="18" charset="0"/>
              </a:rPr>
              <a:t> and </a:t>
            </a:r>
            <a:r>
              <a:rPr lang="en-GB" sz="1800" b="1" spc="15" dirty="0">
                <a:solidFill>
                  <a:srgbClr val="212529"/>
                </a:solidFill>
                <a:effectLst/>
                <a:latin typeface="Arial" panose="020B0604020202020204" pitchFamily="34" charset="0"/>
                <a:ea typeface="Times New Roman" panose="02020603050405020304" pitchFamily="18" charset="0"/>
              </a:rPr>
              <a:t>full cost breakdown spreadsheet</a:t>
            </a:r>
            <a:r>
              <a:rPr lang="en-GB" sz="1800" spc="15" dirty="0">
                <a:solidFill>
                  <a:srgbClr val="212529"/>
                </a:solidFill>
                <a:effectLst/>
                <a:latin typeface="Arial" panose="020B0604020202020204" pitchFamily="34" charset="0"/>
                <a:ea typeface="Times New Roman" panose="02020603050405020304" pitchFamily="18" charset="0"/>
              </a:rPr>
              <a:t> and </a:t>
            </a:r>
            <a:endParaRPr lang="en-GB" sz="1800" dirty="0">
              <a:effectLst/>
              <a:latin typeface="Calibri" panose="020F0502020204030204" pitchFamily="34" charset="0"/>
              <a:ea typeface="Aptos" panose="020B0004020202020204" pitchFamily="34" charset="0"/>
            </a:endParaRPr>
          </a:p>
          <a:p>
            <a:pPr marL="342900" lvl="0" indent="-342900">
              <a:lnSpc>
                <a:spcPts val="1800"/>
              </a:lnSpc>
              <a:spcAft>
                <a:spcPts val="900"/>
              </a:spcAft>
              <a:buFont typeface="Symbol" panose="05050102010706020507" pitchFamily="18" charset="2"/>
              <a:buChar char=""/>
            </a:pPr>
            <a:r>
              <a:rPr lang="en-GB" sz="1800" spc="15" dirty="0">
                <a:solidFill>
                  <a:srgbClr val="212529"/>
                </a:solidFill>
                <a:effectLst/>
                <a:highlight>
                  <a:srgbClr val="FFFFFF"/>
                </a:highlight>
                <a:latin typeface="Arial" panose="020B0604020202020204" pitchFamily="34" charset="0"/>
                <a:ea typeface="Times New Roman" panose="02020603050405020304" pitchFamily="18" charset="0"/>
              </a:rPr>
              <a:t>send them both to </a:t>
            </a:r>
            <a:r>
              <a:rPr lang="en-GB" sz="1800" u="sng" spc="15" dirty="0">
                <a:solidFill>
                  <a:srgbClr val="0065BD"/>
                </a:solidFill>
                <a:effectLst/>
                <a:highlight>
                  <a:srgbClr val="FFFFFF"/>
                </a:highlight>
                <a:latin typeface="Arial" panose="020B0604020202020204" pitchFamily="34" charset="0"/>
                <a:ea typeface="Times New Roman" panose="02020603050405020304" pitchFamily="18" charset="0"/>
                <a:hlinkClick r:id="rId3"/>
              </a:rPr>
              <a:t>funding@skillsforcare.org.uk</a:t>
            </a:r>
            <a:r>
              <a:rPr lang="en-GB" sz="1800" spc="15" dirty="0">
                <a:solidFill>
                  <a:srgbClr val="212529"/>
                </a:solidFill>
                <a:effectLst/>
                <a:highlight>
                  <a:srgbClr val="FFFFFF"/>
                </a:highlight>
                <a:latin typeface="Arial" panose="020B0604020202020204" pitchFamily="34" charset="0"/>
                <a:ea typeface="Times New Roman" panose="02020603050405020304" pitchFamily="18" charset="0"/>
              </a:rPr>
              <a:t> by midday on Friday 14 June 2024.</a:t>
            </a:r>
            <a:endParaRPr lang="en-GB" sz="1800" dirty="0">
              <a:effectLst/>
              <a:highlight>
                <a:srgbClr val="FFFFFF"/>
              </a:highlight>
              <a:latin typeface="Calibri" panose="020F0502020204030204" pitchFamily="34" charset="0"/>
              <a:ea typeface="Aptos" panose="020B0004020202020204" pitchFamily="34" charset="0"/>
            </a:endParaRPr>
          </a:p>
          <a:p>
            <a:pPr marL="0" indent="0">
              <a:lnSpc>
                <a:spcPts val="1800"/>
              </a:lnSpc>
              <a:spcAft>
                <a:spcPts val="900"/>
              </a:spcAft>
              <a:buNone/>
            </a:pPr>
            <a:r>
              <a:rPr lang="en-GB" sz="1800" spc="15" dirty="0">
                <a:solidFill>
                  <a:srgbClr val="212529"/>
                </a:solidFill>
                <a:effectLst/>
                <a:highlight>
                  <a:srgbClr val="FFFFFF"/>
                </a:highlight>
                <a:latin typeface="Arial" panose="020B0604020202020204" pitchFamily="34" charset="0"/>
                <a:ea typeface="Aptos" panose="020B0004020202020204" pitchFamily="34" charset="0"/>
              </a:rPr>
              <a:t>We’re running Q&amp;A sessions for anyone who has questions about the funding or completing the application process. These will be on:</a:t>
            </a:r>
            <a:endParaRPr lang="en-GB" sz="1800" dirty="0">
              <a:effectLst/>
              <a:highlight>
                <a:srgbClr val="FFFFFF"/>
              </a:highlight>
              <a:latin typeface="Calibri" panose="020F0502020204030204" pitchFamily="34" charset="0"/>
              <a:ea typeface="Aptos" panose="020B0004020202020204" pitchFamily="34" charset="0"/>
            </a:endParaRPr>
          </a:p>
          <a:p>
            <a:pPr marL="342900" lvl="0" indent="-342900">
              <a:spcAft>
                <a:spcPts val="1350"/>
              </a:spcAft>
              <a:buSzPts val="1000"/>
              <a:buFont typeface="Wingdings" panose="05000000000000000000" pitchFamily="2" charset="2"/>
              <a:buChar char=""/>
              <a:tabLst>
                <a:tab pos="457200" algn="l"/>
              </a:tabLst>
            </a:pPr>
            <a:r>
              <a:rPr lang="en-GB" sz="1800" spc="15" dirty="0">
                <a:solidFill>
                  <a:srgbClr val="212529"/>
                </a:solidFill>
                <a:effectLst/>
                <a:highlight>
                  <a:srgbClr val="FFFFFF"/>
                </a:highlight>
                <a:latin typeface="Arial" panose="020B0604020202020204" pitchFamily="34" charset="0"/>
                <a:ea typeface="Times New Roman" panose="02020603050405020304" pitchFamily="18" charset="0"/>
              </a:rPr>
              <a:t>Fri 17 May 2024 at 13.30 – 14.30</a:t>
            </a:r>
          </a:p>
          <a:p>
            <a:pPr marL="342900" lvl="0" indent="-342900">
              <a:spcAft>
                <a:spcPts val="1350"/>
              </a:spcAft>
              <a:buSzPts val="1000"/>
              <a:buFont typeface="Wingdings" panose="05000000000000000000" pitchFamily="2" charset="2"/>
              <a:buChar char=""/>
              <a:tabLst>
                <a:tab pos="457200" algn="l"/>
              </a:tabLst>
            </a:pPr>
            <a:r>
              <a:rPr lang="en-GB" sz="1800" dirty="0">
                <a:solidFill>
                  <a:srgbClr val="212529"/>
                </a:solidFill>
                <a:highlight>
                  <a:srgbClr val="FFFFFF"/>
                </a:highlight>
                <a:latin typeface="Calibri" panose="020F0502020204030204" pitchFamily="34" charset="0"/>
                <a:ea typeface="Times New Roman" panose="02020603050405020304" pitchFamily="18" charset="0"/>
              </a:rPr>
              <a:t> </a:t>
            </a:r>
            <a:r>
              <a:rPr lang="en-GB" sz="1800" spc="15" dirty="0">
                <a:solidFill>
                  <a:srgbClr val="212529"/>
                </a:solidFill>
                <a:effectLst/>
                <a:highlight>
                  <a:srgbClr val="FFFFFF"/>
                </a:highlight>
                <a:latin typeface="Arial" panose="020B0604020202020204" pitchFamily="34" charset="0"/>
                <a:ea typeface="Times New Roman" panose="02020603050405020304" pitchFamily="18" charset="0"/>
              </a:rPr>
              <a:t>Wed 5 June 2024 at 10:00 – 11:00</a:t>
            </a:r>
          </a:p>
          <a:p>
            <a:pPr marL="0" lvl="0" indent="0">
              <a:spcAft>
                <a:spcPts val="1350"/>
              </a:spcAft>
              <a:buSzPts val="1000"/>
              <a:buNone/>
              <a:tabLst>
                <a:tab pos="457200" algn="l"/>
              </a:tabLst>
            </a:pPr>
            <a:r>
              <a:rPr lang="en-GB" sz="1800" spc="15" dirty="0">
                <a:solidFill>
                  <a:srgbClr val="212529"/>
                </a:solidFill>
                <a:effectLst/>
                <a:highlight>
                  <a:srgbClr val="FFFFFF"/>
                </a:highlight>
                <a:latin typeface="Arial" panose="020B0604020202020204" pitchFamily="34" charset="0"/>
                <a:ea typeface="Aptos" panose="020B0004020202020204" pitchFamily="34" charset="0"/>
              </a:rPr>
              <a:t>If you would like to attend please email </a:t>
            </a:r>
            <a:r>
              <a:rPr lang="en-GB" sz="1800" u="sng" spc="15" dirty="0">
                <a:solidFill>
                  <a:srgbClr val="0065BD"/>
                </a:solidFill>
                <a:effectLst/>
                <a:highlight>
                  <a:srgbClr val="FFFFFF"/>
                </a:highlight>
                <a:latin typeface="Arial" panose="020B0604020202020204" pitchFamily="34" charset="0"/>
                <a:ea typeface="Aptos" panose="020B0004020202020204" pitchFamily="34" charset="0"/>
                <a:hlinkClick r:id="rId3"/>
              </a:rPr>
              <a:t>funding@skillsforcare.org.uk</a:t>
            </a:r>
            <a:endParaRPr lang="en-GB" sz="1800" u="sng" spc="15" dirty="0">
              <a:solidFill>
                <a:srgbClr val="0065BD"/>
              </a:solidFill>
              <a:effectLst/>
              <a:highlight>
                <a:srgbClr val="FFFFFF"/>
              </a:highlight>
              <a:latin typeface="Arial" panose="020B0604020202020204" pitchFamily="34" charset="0"/>
              <a:ea typeface="Aptos" panose="020B0004020202020204" pitchFamily="34" charset="0"/>
            </a:endParaRPr>
          </a:p>
          <a:p>
            <a:pPr marL="0" lvl="0" indent="0">
              <a:spcAft>
                <a:spcPts val="1350"/>
              </a:spcAft>
              <a:buSzPts val="1000"/>
              <a:buNone/>
              <a:tabLst>
                <a:tab pos="457200" algn="l"/>
              </a:tabLst>
            </a:pPr>
            <a:r>
              <a:rPr lang="en-GB" sz="1800" spc="15" dirty="0">
                <a:solidFill>
                  <a:srgbClr val="212529"/>
                </a:solidFill>
                <a:effectLst/>
                <a:latin typeface="Arial" panose="020B0604020202020204" pitchFamily="34" charset="0"/>
                <a:ea typeface="Aptos" panose="020B0004020202020204" pitchFamily="34" charset="0"/>
              </a:rPr>
              <a:t>Any questions? Please contact </a:t>
            </a:r>
            <a:r>
              <a:rPr lang="en-GB" sz="1800" u="sng" spc="15" dirty="0">
                <a:solidFill>
                  <a:srgbClr val="0065BD"/>
                </a:solidFill>
                <a:effectLst/>
                <a:latin typeface="Arial" panose="020B0604020202020204" pitchFamily="34" charset="0"/>
                <a:ea typeface="Aptos" panose="020B0004020202020204" pitchFamily="34" charset="0"/>
                <a:hlinkClick r:id="rId3"/>
              </a:rPr>
              <a:t>funding@skillsforcare.org.uk</a:t>
            </a:r>
            <a:r>
              <a:rPr lang="en-GB" sz="1800" spc="15" dirty="0">
                <a:solidFill>
                  <a:srgbClr val="212529"/>
                </a:solidFill>
                <a:effectLst/>
                <a:latin typeface="Arial" panose="020B0604020202020204" pitchFamily="34" charset="0"/>
                <a:ea typeface="Aptos" panose="020B0004020202020204" pitchFamily="34" charset="0"/>
              </a:rPr>
              <a:t> or call 0113 241 1275</a:t>
            </a:r>
            <a:endParaRPr lang="en-GB" dirty="0"/>
          </a:p>
        </p:txBody>
      </p:sp>
    </p:spTree>
    <p:extLst>
      <p:ext uri="{BB962C8B-B14F-4D97-AF65-F5344CB8AC3E}">
        <p14:creationId xmlns:p14="http://schemas.microsoft.com/office/powerpoint/2010/main" val="3217357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47CA1-3FED-4DD1-A23F-30DE8BB3F8AB}"/>
              </a:ext>
            </a:extLst>
          </p:cNvPr>
          <p:cNvSpPr>
            <a:spLocks noGrp="1"/>
          </p:cNvSpPr>
          <p:nvPr>
            <p:ph type="title"/>
          </p:nvPr>
        </p:nvSpPr>
        <p:spPr>
          <a:xfrm>
            <a:off x="367731" y="441324"/>
            <a:ext cx="6982305" cy="646811"/>
          </a:xfrm>
        </p:spPr>
        <p:txBody>
          <a:bodyPr lIns="91440" tIns="45720" rIns="91440" bIns="45720" anchor="t"/>
          <a:lstStyle/>
          <a:p>
            <a:r>
              <a:rPr lang="en-GB"/>
              <a:t>This year (April 2024-March 2025).The IE/PA funding is extended to people who</a:t>
            </a:r>
          </a:p>
        </p:txBody>
      </p:sp>
      <p:sp>
        <p:nvSpPr>
          <p:cNvPr id="3" name="Text Placeholder 2">
            <a:extLst>
              <a:ext uri="{FF2B5EF4-FFF2-40B4-BE49-F238E27FC236}">
                <a16:creationId xmlns:a16="http://schemas.microsoft.com/office/drawing/2014/main" id="{DA6D1AB8-10D8-4DBC-A949-EFC4DC2BA957}"/>
              </a:ext>
            </a:extLst>
          </p:cNvPr>
          <p:cNvSpPr>
            <a:spLocks noGrp="1"/>
          </p:cNvSpPr>
          <p:nvPr>
            <p:ph type="body" sz="quarter" idx="11"/>
          </p:nvPr>
        </p:nvSpPr>
        <p:spPr>
          <a:xfrm>
            <a:off x="367731" y="2045616"/>
            <a:ext cx="6982304" cy="3617756"/>
          </a:xfrm>
        </p:spPr>
        <p:txBody>
          <a:bodyPr lIns="91440" tIns="45720" rIns="91440" bIns="45720" anchor="t"/>
          <a:lstStyle/>
          <a:p>
            <a:r>
              <a:rPr lang="en-GB"/>
              <a:t>live in England</a:t>
            </a:r>
          </a:p>
          <a:p>
            <a:r>
              <a:rPr lang="en-GB">
                <a:cs typeface="Arial"/>
              </a:rPr>
              <a:t>are a self-employed PA adult (self- employment evidence needed)</a:t>
            </a:r>
            <a:endParaRPr lang="en-GB"/>
          </a:p>
          <a:p>
            <a:r>
              <a:rPr lang="en-GB"/>
              <a:t>are an adult and employ or contract* their own care and support (also known as a personal assistant or PA) using </a:t>
            </a:r>
            <a:endParaRPr lang="en-GB">
              <a:cs typeface="Arial"/>
            </a:endParaRPr>
          </a:p>
          <a:p>
            <a:pPr lvl="1"/>
            <a:r>
              <a:rPr lang="en-GB"/>
              <a:t>a personal budget from social care, or</a:t>
            </a:r>
            <a:endParaRPr lang="en-GB">
              <a:cs typeface="Arial"/>
            </a:endParaRPr>
          </a:p>
          <a:p>
            <a:pPr lvl="1"/>
            <a:r>
              <a:rPr lang="en-GB"/>
              <a:t>personal health budget or their own money</a:t>
            </a:r>
            <a:endParaRPr lang="en-GB">
              <a:cs typeface="Arial"/>
            </a:endParaRPr>
          </a:p>
          <a:p>
            <a:pPr lvl="1"/>
            <a:endParaRPr lang="en-GB">
              <a:cs typeface="Arial"/>
            </a:endParaRPr>
          </a:p>
          <a:p>
            <a:pPr marL="0" indent="0">
              <a:lnSpc>
                <a:spcPct val="150000"/>
              </a:lnSpc>
              <a:buNone/>
              <a:defRPr/>
            </a:pPr>
            <a:r>
              <a:rPr kumimoji="0" lang="en-US" sz="2100" b="0" i="0" u="none" strike="noStrike" kern="1200" cap="none" spc="0" normalizeH="0" baseline="0" noProof="0">
                <a:ln>
                  <a:noFill/>
                </a:ln>
                <a:solidFill>
                  <a:srgbClr val="000000"/>
                </a:solidFill>
                <a:effectLst/>
                <a:uLnTx/>
                <a:uFillTx/>
                <a:latin typeface="Arial" panose="020B0604020202020204"/>
                <a:ea typeface="+mn-ea"/>
                <a:cs typeface="+mn-cs"/>
              </a:rPr>
              <a:t>(n.b. “contracted” PAs refers to PAs with true self-employed status).</a:t>
            </a:r>
            <a:r>
              <a:rPr lang="en-US" sz="2100">
                <a:solidFill>
                  <a:srgbClr val="000000"/>
                </a:solidFill>
                <a:latin typeface="Arial" panose="020B0604020202020204"/>
              </a:rPr>
              <a:t> </a:t>
            </a:r>
            <a:endParaRPr lang="en-US" sz="2100" b="0" i="0" u="none" strike="noStrike" kern="1200" cap="none" spc="0" normalizeH="0" baseline="0" noProof="0">
              <a:ln>
                <a:noFill/>
              </a:ln>
              <a:solidFill>
                <a:srgbClr val="000000"/>
              </a:solidFill>
              <a:effectLst/>
              <a:uLnTx/>
              <a:uFillTx/>
              <a:latin typeface="Arial" panose="020B0604020202020204"/>
              <a:cs typeface="Arial"/>
            </a:endParaRPr>
          </a:p>
          <a:p>
            <a:pPr marL="0" indent="0">
              <a:buNone/>
            </a:pPr>
            <a:endParaRPr lang="en-GB">
              <a:cs typeface="Arial"/>
            </a:endParaRPr>
          </a:p>
          <a:p>
            <a:endParaRPr lang="en-GB"/>
          </a:p>
        </p:txBody>
      </p:sp>
    </p:spTree>
    <p:extLst>
      <p:ext uri="{BB962C8B-B14F-4D97-AF65-F5344CB8AC3E}">
        <p14:creationId xmlns:p14="http://schemas.microsoft.com/office/powerpoint/2010/main" val="468124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07AE1-8975-4795-9E14-8B613E75A7EB}"/>
              </a:ext>
            </a:extLst>
          </p:cNvPr>
          <p:cNvSpPr>
            <a:spLocks noGrp="1"/>
          </p:cNvSpPr>
          <p:nvPr>
            <p:ph type="title"/>
          </p:nvPr>
        </p:nvSpPr>
        <p:spPr>
          <a:xfrm>
            <a:off x="367730" y="599841"/>
            <a:ext cx="6982305" cy="646811"/>
          </a:xfrm>
        </p:spPr>
        <p:txBody>
          <a:bodyPr/>
          <a:lstStyle/>
          <a:p>
            <a:r>
              <a:rPr lang="en-GB"/>
              <a:t>What types of training can I apply for?</a:t>
            </a:r>
            <a:br>
              <a:rPr lang="en-GB"/>
            </a:br>
            <a:endParaRPr lang="en-GB"/>
          </a:p>
        </p:txBody>
      </p:sp>
      <p:sp>
        <p:nvSpPr>
          <p:cNvPr id="3" name="Text Placeholder 2">
            <a:extLst>
              <a:ext uri="{FF2B5EF4-FFF2-40B4-BE49-F238E27FC236}">
                <a16:creationId xmlns:a16="http://schemas.microsoft.com/office/drawing/2014/main" id="{1F029725-C0A2-41E4-A7ED-19C08ABCE832}"/>
              </a:ext>
            </a:extLst>
          </p:cNvPr>
          <p:cNvSpPr>
            <a:spLocks noGrp="1"/>
          </p:cNvSpPr>
          <p:nvPr>
            <p:ph type="body" sz="quarter" idx="11"/>
          </p:nvPr>
        </p:nvSpPr>
        <p:spPr>
          <a:xfrm>
            <a:off x="367730" y="1897671"/>
            <a:ext cx="6982304" cy="4437453"/>
          </a:xfrm>
        </p:spPr>
        <p:txBody>
          <a:bodyPr/>
          <a:lstStyle/>
          <a:p>
            <a:pPr marL="0" indent="0">
              <a:buNone/>
            </a:pPr>
            <a:r>
              <a:rPr lang="en-GB"/>
              <a:t>We fund lots of different training courses, and we look at each application on a case by case basis.</a:t>
            </a:r>
          </a:p>
          <a:p>
            <a:pPr marL="0" indent="0">
              <a:buNone/>
            </a:pPr>
            <a:endParaRPr lang="en-GB" sz="500"/>
          </a:p>
          <a:p>
            <a:r>
              <a:rPr lang="en-GB"/>
              <a:t>being a good boss</a:t>
            </a:r>
          </a:p>
          <a:p>
            <a:r>
              <a:rPr lang="en-GB"/>
              <a:t>moving and handling</a:t>
            </a:r>
          </a:p>
          <a:p>
            <a:r>
              <a:rPr lang="en-GB"/>
              <a:t>first aid</a:t>
            </a:r>
          </a:p>
          <a:p>
            <a:r>
              <a:rPr lang="en-GB"/>
              <a:t>communication skills</a:t>
            </a:r>
          </a:p>
          <a:p>
            <a:r>
              <a:rPr lang="en-GB"/>
              <a:t>social care qualifications</a:t>
            </a:r>
          </a:p>
          <a:p>
            <a:r>
              <a:rPr lang="en-GB"/>
              <a:t>nutrition and hydration </a:t>
            </a:r>
          </a:p>
          <a:p>
            <a:r>
              <a:rPr lang="en-GB"/>
              <a:t>induction training </a:t>
            </a:r>
          </a:p>
          <a:p>
            <a:endParaRPr lang="en-GB"/>
          </a:p>
        </p:txBody>
      </p:sp>
      <p:pic>
        <p:nvPicPr>
          <p:cNvPr id="6" name="Picture 5">
            <a:extLst>
              <a:ext uri="{FF2B5EF4-FFF2-40B4-BE49-F238E27FC236}">
                <a16:creationId xmlns:a16="http://schemas.microsoft.com/office/drawing/2014/main" id="{5DB2436A-7286-4212-9552-A8DE2639C04A}"/>
              </a:ext>
            </a:extLst>
          </p:cNvPr>
          <p:cNvPicPr>
            <a:picLocks noChangeAspect="1"/>
          </p:cNvPicPr>
          <p:nvPr/>
        </p:nvPicPr>
        <p:blipFill>
          <a:blip r:embed="rId2"/>
          <a:stretch>
            <a:fillRect/>
          </a:stretch>
        </p:blipFill>
        <p:spPr>
          <a:xfrm>
            <a:off x="4206240" y="4545888"/>
            <a:ext cx="3272141" cy="1712271"/>
          </a:xfrm>
          <a:prstGeom prst="rect">
            <a:avLst/>
          </a:prstGeom>
        </p:spPr>
      </p:pic>
    </p:spTree>
    <p:extLst>
      <p:ext uri="{BB962C8B-B14F-4D97-AF65-F5344CB8AC3E}">
        <p14:creationId xmlns:p14="http://schemas.microsoft.com/office/powerpoint/2010/main" val="2233678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CF39-EFA6-4A15-938A-42AA14001EFB}"/>
              </a:ext>
            </a:extLst>
          </p:cNvPr>
          <p:cNvSpPr>
            <a:spLocks noGrp="1"/>
          </p:cNvSpPr>
          <p:nvPr>
            <p:ph type="title"/>
          </p:nvPr>
        </p:nvSpPr>
        <p:spPr/>
        <p:txBody>
          <a:bodyPr/>
          <a:lstStyle/>
          <a:p>
            <a:r>
              <a:rPr lang="en-GB"/>
              <a:t>User led organisation (ULO) funding</a:t>
            </a:r>
          </a:p>
        </p:txBody>
      </p:sp>
      <p:sp>
        <p:nvSpPr>
          <p:cNvPr id="3" name="Text Placeholder 2">
            <a:extLst>
              <a:ext uri="{FF2B5EF4-FFF2-40B4-BE49-F238E27FC236}">
                <a16:creationId xmlns:a16="http://schemas.microsoft.com/office/drawing/2014/main" id="{23D974A4-FB8E-4425-B895-3B4878F3BD29}"/>
              </a:ext>
            </a:extLst>
          </p:cNvPr>
          <p:cNvSpPr>
            <a:spLocks noGrp="1"/>
          </p:cNvSpPr>
          <p:nvPr>
            <p:ph type="body" sz="quarter" idx="11"/>
          </p:nvPr>
        </p:nvSpPr>
        <p:spPr>
          <a:xfrm>
            <a:off x="467938" y="1636008"/>
            <a:ext cx="7234853" cy="4186466"/>
          </a:xfrm>
        </p:spPr>
        <p:txBody>
          <a:bodyPr lIns="91440" tIns="45720" rIns="91440" bIns="45720" anchor="t"/>
          <a:lstStyle/>
          <a:p>
            <a:pPr marL="0" indent="0">
              <a:lnSpc>
                <a:spcPct val="100000"/>
              </a:lnSpc>
              <a:spcBef>
                <a:spcPct val="20000"/>
              </a:spcBef>
              <a:buClrTx/>
              <a:buNone/>
            </a:pPr>
            <a:r>
              <a:rPr lang="en-GB" dirty="0">
                <a:latin typeface="Arial"/>
                <a:cs typeface="Arial"/>
              </a:rPr>
              <a:t>Each year, we disburse funding to ULOs to deliver training for individual employers and PAs. </a:t>
            </a:r>
          </a:p>
          <a:p>
            <a:pPr marL="0" indent="0">
              <a:lnSpc>
                <a:spcPct val="100000"/>
              </a:lnSpc>
              <a:spcBef>
                <a:spcPct val="20000"/>
              </a:spcBef>
              <a:buClrTx/>
              <a:buNone/>
            </a:pPr>
            <a:endParaRPr lang="en-GB" dirty="0">
              <a:latin typeface="Arial" pitchFamily="34" charset="0"/>
              <a:cs typeface="Arial" pitchFamily="34" charset="0"/>
            </a:endParaRPr>
          </a:p>
          <a:p>
            <a:pPr marL="0" indent="0">
              <a:lnSpc>
                <a:spcPct val="100000"/>
              </a:lnSpc>
              <a:spcBef>
                <a:spcPct val="20000"/>
              </a:spcBef>
              <a:buNone/>
            </a:pPr>
            <a:r>
              <a:rPr lang="en-GB" dirty="0">
                <a:solidFill>
                  <a:srgbClr val="005EB8"/>
                </a:solidFill>
                <a:latin typeface="Arial"/>
                <a:cs typeface="Arial"/>
              </a:rPr>
              <a:t>We funded 22 organisations in 2023/24. </a:t>
            </a:r>
            <a:r>
              <a:rPr lang="en-GB" dirty="0" err="1">
                <a:solidFill>
                  <a:srgbClr val="005EB8"/>
                </a:solidFill>
                <a:latin typeface="Arial"/>
                <a:cs typeface="Arial"/>
              </a:rPr>
              <a:t>Organisaitons</a:t>
            </a:r>
            <a:r>
              <a:rPr lang="en-GB" dirty="0">
                <a:solidFill>
                  <a:srgbClr val="005EB8"/>
                </a:solidFill>
                <a:latin typeface="Arial"/>
                <a:cs typeface="Arial"/>
              </a:rPr>
              <a:t> will be able to apply for 24 / 25 funding in spring 2024</a:t>
            </a:r>
            <a:endParaRPr lang="en-GB" dirty="0">
              <a:solidFill>
                <a:srgbClr val="005EB8"/>
              </a:solidFill>
              <a:cs typeface="Arial"/>
            </a:endParaRPr>
          </a:p>
          <a:p>
            <a:pPr marL="0" indent="0">
              <a:lnSpc>
                <a:spcPct val="100000"/>
              </a:lnSpc>
              <a:spcBef>
                <a:spcPct val="20000"/>
              </a:spcBef>
              <a:buNone/>
            </a:pPr>
            <a:endParaRPr lang="en-GB" dirty="0">
              <a:solidFill>
                <a:srgbClr val="005EB8"/>
              </a:solidFill>
              <a:latin typeface="Arial"/>
              <a:cs typeface="Arial"/>
            </a:endParaRPr>
          </a:p>
          <a:p>
            <a:pPr marL="0" indent="0">
              <a:lnSpc>
                <a:spcPct val="100000"/>
              </a:lnSpc>
              <a:spcBef>
                <a:spcPct val="20000"/>
              </a:spcBef>
              <a:buClrTx/>
              <a:buNone/>
            </a:pPr>
            <a:r>
              <a:rPr lang="en-GB" dirty="0">
                <a:latin typeface="Arial"/>
                <a:cs typeface="Arial"/>
              </a:rPr>
              <a:t>To find out what training has been funded follow the link and contact the organisations to access the training.</a:t>
            </a:r>
            <a:endParaRPr lang="en-GB" dirty="0">
              <a:cs typeface="Arial"/>
            </a:endParaRPr>
          </a:p>
          <a:p>
            <a:pPr marL="0" lvl="0" indent="0">
              <a:lnSpc>
                <a:spcPct val="100000"/>
              </a:lnSpc>
              <a:spcBef>
                <a:spcPct val="20000"/>
              </a:spcBef>
              <a:buClrTx/>
              <a:buNone/>
            </a:pPr>
            <a:r>
              <a:rPr lang="en-GB" b="1" dirty="0">
                <a:solidFill>
                  <a:srgbClr val="005EB8"/>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www.skillsforcare.org.uk/ULOfunding</a:t>
            </a:r>
            <a:r>
              <a:rPr lang="en-GB" b="1" dirty="0">
                <a:solidFill>
                  <a:srgbClr val="005EB8"/>
                </a:solidFill>
                <a:latin typeface="Arial" pitchFamily="34" charset="0"/>
                <a:cs typeface="Arial" pitchFamily="34" charset="0"/>
              </a:rPr>
              <a:t> </a:t>
            </a:r>
          </a:p>
          <a:p>
            <a:endParaRPr lang="en-GB" dirty="0"/>
          </a:p>
        </p:txBody>
      </p:sp>
    </p:spTree>
    <p:extLst>
      <p:ext uri="{BB962C8B-B14F-4D97-AF65-F5344CB8AC3E}">
        <p14:creationId xmlns:p14="http://schemas.microsoft.com/office/powerpoint/2010/main" val="524969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47CA1-3FED-4DD1-A23F-30DE8BB3F8AB}"/>
              </a:ext>
            </a:extLst>
          </p:cNvPr>
          <p:cNvSpPr>
            <a:spLocks noGrp="1"/>
          </p:cNvSpPr>
          <p:nvPr>
            <p:ph type="title"/>
          </p:nvPr>
        </p:nvSpPr>
        <p:spPr>
          <a:xfrm>
            <a:off x="367729" y="380810"/>
            <a:ext cx="6982305" cy="646811"/>
          </a:xfrm>
        </p:spPr>
        <p:txBody>
          <a:bodyPr lIns="91440" tIns="45720" rIns="91440" bIns="45720" anchor="t"/>
          <a:lstStyle/>
          <a:p>
            <a:r>
              <a:rPr lang="en-GB"/>
              <a:t>You can access ULO funding and training if you..</a:t>
            </a:r>
            <a:br>
              <a:rPr lang="en-GB"/>
            </a:br>
            <a:endParaRPr lang="en-GB"/>
          </a:p>
        </p:txBody>
      </p:sp>
      <p:sp>
        <p:nvSpPr>
          <p:cNvPr id="3" name="Text Placeholder 2">
            <a:extLst>
              <a:ext uri="{FF2B5EF4-FFF2-40B4-BE49-F238E27FC236}">
                <a16:creationId xmlns:a16="http://schemas.microsoft.com/office/drawing/2014/main" id="{DA6D1AB8-10D8-4DBC-A949-EFC4DC2BA957}"/>
              </a:ext>
            </a:extLst>
          </p:cNvPr>
          <p:cNvSpPr>
            <a:spLocks noGrp="1"/>
          </p:cNvSpPr>
          <p:nvPr>
            <p:ph type="body" sz="quarter" idx="11"/>
          </p:nvPr>
        </p:nvSpPr>
        <p:spPr>
          <a:xfrm>
            <a:off x="367731" y="1522660"/>
            <a:ext cx="6982304" cy="3753851"/>
          </a:xfrm>
        </p:spPr>
        <p:txBody>
          <a:bodyPr lIns="91440" tIns="45720" rIns="91440" bIns="45720" anchor="t"/>
          <a:lstStyle/>
          <a:p>
            <a:r>
              <a:rPr lang="en-GB"/>
              <a:t>live in England</a:t>
            </a:r>
            <a:endParaRPr lang="en-GB">
              <a:cs typeface="Arial"/>
            </a:endParaRPr>
          </a:p>
          <a:p>
            <a:r>
              <a:rPr lang="en-GB"/>
              <a:t>are an adult and employs or contracts * their own care and support</a:t>
            </a:r>
            <a:endParaRPr lang="en-GB">
              <a:cs typeface="Arial"/>
            </a:endParaRPr>
          </a:p>
          <a:p>
            <a:pPr marL="342900" lvl="0" indent="-342900">
              <a:lnSpc>
                <a:spcPct val="125000"/>
              </a:lnSpc>
              <a:buFont typeface="Wingdings" panose="05000000000000000000" pitchFamily="2" charset="2"/>
              <a:buChar char=""/>
            </a:pPr>
            <a:r>
              <a:rPr lang="en-GB" sz="2400">
                <a:effectLst/>
                <a:latin typeface="Arial"/>
                <a:ea typeface="Times New Roman" panose="02020603050405020304" pitchFamily="18" charset="0"/>
                <a:cs typeface="Arial"/>
              </a:rPr>
              <a:t>prospective PAs as part of a structured pre-employment programme.</a:t>
            </a:r>
            <a:endParaRPr lang="en-GB" sz="2000">
              <a:effectLst/>
              <a:latin typeface="Arial"/>
              <a:ea typeface="Times New Roman" panose="02020603050405020304" pitchFamily="18" charset="0"/>
              <a:cs typeface="Arial"/>
            </a:endParaRPr>
          </a:p>
          <a:p>
            <a:pPr marL="342900" indent="-342900">
              <a:lnSpc>
                <a:spcPct val="125000"/>
              </a:lnSpc>
              <a:buFont typeface="Wingdings" panose="05000000000000000000" pitchFamily="2" charset="2"/>
              <a:buChar char=""/>
            </a:pPr>
            <a:r>
              <a:rPr lang="en-GB" sz="2400">
                <a:effectLst/>
                <a:latin typeface="Arial"/>
                <a:ea typeface="Times New Roman" panose="02020603050405020304" pitchFamily="18" charset="0"/>
                <a:cs typeface="Arial"/>
              </a:rPr>
              <a:t>pre-employer training for those pre-approved for a social care direct payment or personal health budget.</a:t>
            </a:r>
            <a:endParaRPr lang="en-GB" sz="2000">
              <a:cs typeface="Arial"/>
            </a:endParaRPr>
          </a:p>
          <a:p>
            <a:pPr marL="342900" lvl="0" indent="-342900">
              <a:lnSpc>
                <a:spcPct val="125000"/>
              </a:lnSpc>
              <a:buFont typeface="Wingdings" panose="05000000000000000000" pitchFamily="2" charset="2"/>
              <a:buChar char=""/>
            </a:pPr>
            <a:r>
              <a:rPr lang="en-GB">
                <a:cs typeface="Arial"/>
              </a:rPr>
              <a:t>Self Employed PA's (Need to provide evidence of legal self-employment)</a:t>
            </a:r>
            <a:endParaRPr lang="en-GB" sz="2000">
              <a:cs typeface="Arial"/>
            </a:endParaRPr>
          </a:p>
          <a:p>
            <a:endParaRPr lang="en-GB">
              <a:cs typeface="Arial"/>
            </a:endParaRPr>
          </a:p>
          <a:p>
            <a:endParaRPr lang="en-GB"/>
          </a:p>
          <a:p>
            <a:endParaRPr lang="en-GB">
              <a:cs typeface="Arial" panose="020B0604020202020204"/>
            </a:endParaRPr>
          </a:p>
        </p:txBody>
      </p:sp>
    </p:spTree>
    <p:extLst>
      <p:ext uri="{BB962C8B-B14F-4D97-AF65-F5344CB8AC3E}">
        <p14:creationId xmlns:p14="http://schemas.microsoft.com/office/powerpoint/2010/main" val="600440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6732E-D09A-46AF-A506-D3482D91F2F7}"/>
              </a:ext>
            </a:extLst>
          </p:cNvPr>
          <p:cNvSpPr>
            <a:spLocks noGrp="1"/>
          </p:cNvSpPr>
          <p:nvPr>
            <p:ph type="title"/>
          </p:nvPr>
        </p:nvSpPr>
        <p:spPr>
          <a:xfrm>
            <a:off x="367727" y="641286"/>
            <a:ext cx="6982305" cy="646811"/>
          </a:xfrm>
        </p:spPr>
        <p:txBody>
          <a:bodyPr/>
          <a:lstStyle/>
          <a:p>
            <a:r>
              <a:rPr lang="en-GB"/>
              <a:t>ULO funding</a:t>
            </a:r>
            <a:br>
              <a:rPr lang="en-GB"/>
            </a:br>
            <a:endParaRPr lang="en-GB"/>
          </a:p>
        </p:txBody>
      </p:sp>
      <p:sp>
        <p:nvSpPr>
          <p:cNvPr id="3" name="Text Placeholder 2">
            <a:extLst>
              <a:ext uri="{FF2B5EF4-FFF2-40B4-BE49-F238E27FC236}">
                <a16:creationId xmlns:a16="http://schemas.microsoft.com/office/drawing/2014/main" id="{7586D44B-267A-497F-B45A-E723656E2DC3}"/>
              </a:ext>
            </a:extLst>
          </p:cNvPr>
          <p:cNvSpPr>
            <a:spLocks noGrp="1"/>
          </p:cNvSpPr>
          <p:nvPr>
            <p:ph type="body" sz="quarter" idx="11"/>
          </p:nvPr>
        </p:nvSpPr>
        <p:spPr/>
        <p:txBody>
          <a:bodyPr/>
          <a:lstStyle/>
          <a:p>
            <a:r>
              <a:rPr lang="en-GB"/>
              <a:t>individual employers improve their leadership and management skills</a:t>
            </a:r>
          </a:p>
          <a:p>
            <a:r>
              <a:rPr lang="en-GB"/>
              <a:t>PAs increase their skills and knowledge and achieved a recognised qualification</a:t>
            </a:r>
          </a:p>
          <a:p>
            <a:r>
              <a:rPr lang="en-GB"/>
              <a:t>improved working relationships</a:t>
            </a:r>
          </a:p>
          <a:p>
            <a:r>
              <a:rPr lang="en-GB"/>
              <a:t>lowered PA turnover</a:t>
            </a:r>
          </a:p>
          <a:p>
            <a:r>
              <a:rPr lang="en-GB"/>
              <a:t>shared experiences and knowledge </a:t>
            </a:r>
            <a:br>
              <a:rPr lang="en-GB"/>
            </a:br>
            <a:r>
              <a:rPr lang="en-GB"/>
              <a:t>through training</a:t>
            </a:r>
          </a:p>
          <a:p>
            <a:r>
              <a:rPr lang="en-GB"/>
              <a:t>raised awareness and reach of ULO services.</a:t>
            </a:r>
          </a:p>
        </p:txBody>
      </p:sp>
      <p:sp>
        <p:nvSpPr>
          <p:cNvPr id="4" name="Text Placeholder 3">
            <a:extLst>
              <a:ext uri="{FF2B5EF4-FFF2-40B4-BE49-F238E27FC236}">
                <a16:creationId xmlns:a16="http://schemas.microsoft.com/office/drawing/2014/main" id="{CDE54BCD-451E-419D-A155-56321FC45C46}"/>
              </a:ext>
            </a:extLst>
          </p:cNvPr>
          <p:cNvSpPr>
            <a:spLocks noGrp="1"/>
          </p:cNvSpPr>
          <p:nvPr>
            <p:ph type="body" sz="quarter" idx="12"/>
          </p:nvPr>
        </p:nvSpPr>
        <p:spPr>
          <a:xfrm>
            <a:off x="367730" y="1435265"/>
            <a:ext cx="6982305" cy="731837"/>
          </a:xfrm>
        </p:spPr>
        <p:txBody>
          <a:bodyPr/>
          <a:lstStyle/>
          <a:p>
            <a:pPr marL="0" indent="0">
              <a:buNone/>
            </a:pPr>
            <a:r>
              <a:rPr lang="en-GB" b="1">
                <a:solidFill>
                  <a:schemeClr val="tx1"/>
                </a:solidFill>
              </a:rPr>
              <a:t>The benefits</a:t>
            </a:r>
          </a:p>
        </p:txBody>
      </p:sp>
    </p:spTree>
    <p:extLst>
      <p:ext uri="{BB962C8B-B14F-4D97-AF65-F5344CB8AC3E}">
        <p14:creationId xmlns:p14="http://schemas.microsoft.com/office/powerpoint/2010/main" val="152796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FBF19-B274-41D2-A405-765B8984416E}"/>
              </a:ext>
            </a:extLst>
          </p:cNvPr>
          <p:cNvSpPr>
            <a:spLocks noGrp="1"/>
          </p:cNvSpPr>
          <p:nvPr>
            <p:ph type="title"/>
          </p:nvPr>
        </p:nvSpPr>
        <p:spPr>
          <a:xfrm>
            <a:off x="367729" y="441325"/>
            <a:ext cx="6048061" cy="1027711"/>
          </a:xfrm>
        </p:spPr>
        <p:txBody>
          <a:bodyPr/>
          <a:lstStyle/>
          <a:p>
            <a:r>
              <a:rPr lang="en-GB"/>
              <a:t>Delivering learning for </a:t>
            </a:r>
            <a:br>
              <a:rPr lang="en-GB"/>
            </a:br>
            <a:r>
              <a:rPr lang="en-GB"/>
              <a:t>IEs and PAs</a:t>
            </a:r>
          </a:p>
        </p:txBody>
      </p:sp>
      <p:sp>
        <p:nvSpPr>
          <p:cNvPr id="3" name="Text Placeholder 2">
            <a:extLst>
              <a:ext uri="{FF2B5EF4-FFF2-40B4-BE49-F238E27FC236}">
                <a16:creationId xmlns:a16="http://schemas.microsoft.com/office/drawing/2014/main" id="{1649423F-68DA-4C86-A1F7-702C8ED9BC30}"/>
              </a:ext>
            </a:extLst>
          </p:cNvPr>
          <p:cNvSpPr>
            <a:spLocks noGrp="1"/>
          </p:cNvSpPr>
          <p:nvPr>
            <p:ph type="body" sz="quarter" idx="11"/>
          </p:nvPr>
        </p:nvSpPr>
        <p:spPr>
          <a:xfrm>
            <a:off x="3415729" y="2068817"/>
            <a:ext cx="4144165" cy="4066807"/>
          </a:xfrm>
        </p:spPr>
        <p:txBody>
          <a:bodyPr lIns="91440" tIns="45720" rIns="91440" bIns="45720" anchor="t"/>
          <a:lstStyle/>
          <a:p>
            <a:pPr marL="0" indent="0">
              <a:buNone/>
            </a:pPr>
            <a:r>
              <a:rPr lang="en-GB">
                <a:hlinkClick r:id="rId3"/>
              </a:rPr>
              <a:t>Delivering learning for individual employers and PAs</a:t>
            </a:r>
            <a:endParaRPr lang="en-GB"/>
          </a:p>
          <a:p>
            <a:pPr marL="0" indent="0">
              <a:buNone/>
            </a:pPr>
            <a:endParaRPr lang="en-GB">
              <a:cs typeface="Arial"/>
            </a:endParaRPr>
          </a:p>
          <a:p>
            <a:pPr marL="0" indent="0">
              <a:buNone/>
            </a:pPr>
            <a:r>
              <a:rPr lang="en-GB">
                <a:cs typeface="Arial"/>
              </a:rPr>
              <a:t>For employers:</a:t>
            </a:r>
          </a:p>
          <a:p>
            <a:r>
              <a:rPr lang="en-GB">
                <a:hlinkClick r:id="rId4"/>
              </a:rPr>
              <a:t>Guide to choosing a learning provider</a:t>
            </a:r>
            <a:endParaRPr lang="en-GB"/>
          </a:p>
          <a:p>
            <a:endParaRPr lang="en-GB"/>
          </a:p>
        </p:txBody>
      </p:sp>
      <p:sp>
        <p:nvSpPr>
          <p:cNvPr id="4" name="Text Placeholder 3">
            <a:extLst>
              <a:ext uri="{FF2B5EF4-FFF2-40B4-BE49-F238E27FC236}">
                <a16:creationId xmlns:a16="http://schemas.microsoft.com/office/drawing/2014/main" id="{E3F17AE1-ED93-4C03-8075-AA190D4E0D71}"/>
              </a:ext>
            </a:extLst>
          </p:cNvPr>
          <p:cNvSpPr>
            <a:spLocks noGrp="1"/>
          </p:cNvSpPr>
          <p:nvPr>
            <p:ph type="body" sz="quarter" idx="12"/>
          </p:nvPr>
        </p:nvSpPr>
        <p:spPr>
          <a:xfrm>
            <a:off x="367728" y="1529342"/>
            <a:ext cx="6982305" cy="539475"/>
          </a:xfrm>
        </p:spPr>
        <p:txBody>
          <a:bodyPr/>
          <a:lstStyle/>
          <a:p>
            <a:r>
              <a:rPr lang="en-GB"/>
              <a:t>A guide for learning providers</a:t>
            </a:r>
          </a:p>
        </p:txBody>
      </p:sp>
      <p:pic>
        <p:nvPicPr>
          <p:cNvPr id="6" name="Picture 5">
            <a:extLst>
              <a:ext uri="{FF2B5EF4-FFF2-40B4-BE49-F238E27FC236}">
                <a16:creationId xmlns:a16="http://schemas.microsoft.com/office/drawing/2014/main" id="{1885E594-E517-473E-81D4-144371B98B00}"/>
              </a:ext>
            </a:extLst>
          </p:cNvPr>
          <p:cNvPicPr>
            <a:picLocks noChangeAspect="1"/>
          </p:cNvPicPr>
          <p:nvPr/>
        </p:nvPicPr>
        <p:blipFill rotWithShape="1">
          <a:blip r:embed="rId5"/>
          <a:srcRect l="34754" t="19181" r="36394" b="12040"/>
          <a:stretch/>
        </p:blipFill>
        <p:spPr>
          <a:xfrm>
            <a:off x="484565" y="2305093"/>
            <a:ext cx="2619857" cy="3507106"/>
          </a:xfrm>
          <a:prstGeom prst="rect">
            <a:avLst/>
          </a:prstGeom>
        </p:spPr>
      </p:pic>
    </p:spTree>
    <p:extLst>
      <p:ext uri="{BB962C8B-B14F-4D97-AF65-F5344CB8AC3E}">
        <p14:creationId xmlns:p14="http://schemas.microsoft.com/office/powerpoint/2010/main" val="1545235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C8FCB-1278-4BBA-97C9-37345846D86C}"/>
              </a:ext>
            </a:extLst>
          </p:cNvPr>
          <p:cNvSpPr>
            <a:spLocks noGrp="1"/>
          </p:cNvSpPr>
          <p:nvPr>
            <p:ph type="title"/>
          </p:nvPr>
        </p:nvSpPr>
        <p:spPr>
          <a:xfrm>
            <a:off x="367729" y="916062"/>
            <a:ext cx="7113726" cy="1169861"/>
          </a:xfrm>
        </p:spPr>
        <p:txBody>
          <a:bodyPr/>
          <a:lstStyle/>
          <a:p>
            <a:r>
              <a:rPr lang="en-GB"/>
              <a:t>Skills for Care offer for individual employers and those who support them</a:t>
            </a:r>
            <a:br>
              <a:rPr lang="en-GB"/>
            </a:br>
            <a:endParaRPr lang="en-GB"/>
          </a:p>
        </p:txBody>
      </p:sp>
    </p:spTree>
    <p:extLst>
      <p:ext uri="{BB962C8B-B14F-4D97-AF65-F5344CB8AC3E}">
        <p14:creationId xmlns:p14="http://schemas.microsoft.com/office/powerpoint/2010/main" val="1873936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B6A1F-A121-46E7-A8A9-C7EEA34218F7}"/>
              </a:ext>
            </a:extLst>
          </p:cNvPr>
          <p:cNvSpPr>
            <a:spLocks noGrp="1"/>
          </p:cNvSpPr>
          <p:nvPr>
            <p:ph type="title"/>
          </p:nvPr>
        </p:nvSpPr>
        <p:spPr>
          <a:xfrm>
            <a:off x="367730" y="792250"/>
            <a:ext cx="6982305" cy="646811"/>
          </a:xfrm>
        </p:spPr>
        <p:txBody>
          <a:bodyPr/>
          <a:lstStyle/>
          <a:p>
            <a:r>
              <a:rPr lang="en-GB"/>
              <a:t>Sector-based work academies for PAs</a:t>
            </a:r>
          </a:p>
        </p:txBody>
      </p:sp>
      <p:sp>
        <p:nvSpPr>
          <p:cNvPr id="3" name="Text Placeholder 2">
            <a:extLst>
              <a:ext uri="{FF2B5EF4-FFF2-40B4-BE49-F238E27FC236}">
                <a16:creationId xmlns:a16="http://schemas.microsoft.com/office/drawing/2014/main" id="{1CF5B46D-B8EA-4CB2-B7DE-9BFECA9ACCFE}"/>
              </a:ext>
            </a:extLst>
          </p:cNvPr>
          <p:cNvSpPr>
            <a:spLocks noGrp="1"/>
          </p:cNvSpPr>
          <p:nvPr>
            <p:ph type="body" sz="quarter" idx="11"/>
          </p:nvPr>
        </p:nvSpPr>
        <p:spPr>
          <a:xfrm>
            <a:off x="367730" y="2203006"/>
            <a:ext cx="6982304" cy="3266769"/>
          </a:xfrm>
        </p:spPr>
        <p:txBody>
          <a:bodyPr lIns="91440" tIns="45720" rIns="91440" bIns="45720" anchor="t"/>
          <a:lstStyle/>
          <a:p>
            <a:pPr marL="0" indent="0">
              <a:buNone/>
            </a:pPr>
            <a:r>
              <a:rPr lang="en-GB"/>
              <a:t>In 2018/19 we funded four organisations to test a sector-based work academy for PAs:</a:t>
            </a:r>
          </a:p>
          <a:p>
            <a:r>
              <a:rPr lang="en-GB"/>
              <a:t>Our online guide shares best practice from the pilots, and provides a step by step process that you can follow to set up and run an academy. </a:t>
            </a:r>
          </a:p>
          <a:p>
            <a:pPr marL="0" indent="0">
              <a:buNone/>
            </a:pPr>
            <a:endParaRPr lang="en-GB"/>
          </a:p>
          <a:p>
            <a:pPr marL="0" indent="0">
              <a:buNone/>
            </a:pPr>
            <a:r>
              <a:rPr lang="en-GB" b="1"/>
              <a:t>Find out more: </a:t>
            </a:r>
            <a:r>
              <a:rPr lang="en-GB" b="1">
                <a:hlinkClick r:id="rId4"/>
              </a:rPr>
              <a:t>www.skillsforcare.org.uk/SBWAforPAs</a:t>
            </a:r>
            <a:endParaRPr lang="en-GB" b="1"/>
          </a:p>
          <a:p>
            <a:pPr marL="0" indent="0">
              <a:buNone/>
            </a:pPr>
            <a:endParaRPr lang="en-GB"/>
          </a:p>
        </p:txBody>
      </p:sp>
      <p:pic>
        <p:nvPicPr>
          <p:cNvPr id="5" name="Picture 4">
            <a:extLst>
              <a:ext uri="{FF2B5EF4-FFF2-40B4-BE49-F238E27FC236}">
                <a16:creationId xmlns:a16="http://schemas.microsoft.com/office/drawing/2014/main" id="{ADAA5C0A-B7B0-4283-8409-38F1175699D9}"/>
              </a:ext>
            </a:extLst>
          </p:cNvPr>
          <p:cNvPicPr>
            <a:picLocks noChangeAspect="1"/>
          </p:cNvPicPr>
          <p:nvPr/>
        </p:nvPicPr>
        <p:blipFill>
          <a:blip r:embed="rId5"/>
          <a:stretch>
            <a:fillRect/>
          </a:stretch>
        </p:blipFill>
        <p:spPr>
          <a:xfrm>
            <a:off x="6107480" y="4201346"/>
            <a:ext cx="1458685" cy="2055763"/>
          </a:xfrm>
          <a:prstGeom prst="rect">
            <a:avLst/>
          </a:prstGeom>
        </p:spPr>
      </p:pic>
    </p:spTree>
    <p:extLst>
      <p:ext uri="{BB962C8B-B14F-4D97-AF65-F5344CB8AC3E}">
        <p14:creationId xmlns:p14="http://schemas.microsoft.com/office/powerpoint/2010/main" val="4017904581"/>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A7625-A442-4919-A172-12EFE268D88C}"/>
              </a:ext>
            </a:extLst>
          </p:cNvPr>
          <p:cNvSpPr>
            <a:spLocks noGrp="1"/>
          </p:cNvSpPr>
          <p:nvPr>
            <p:ph type="title"/>
          </p:nvPr>
        </p:nvSpPr>
        <p:spPr/>
        <p:txBody>
          <a:bodyPr/>
          <a:lstStyle/>
          <a:p>
            <a:r>
              <a:rPr lang="en-GB"/>
              <a:t>What is a sector-based work </a:t>
            </a:r>
            <a:br>
              <a:rPr lang="en-GB"/>
            </a:br>
            <a:r>
              <a:rPr lang="en-GB"/>
              <a:t>academy and how can it help?</a:t>
            </a:r>
            <a:br>
              <a:rPr lang="en-GB"/>
            </a:br>
            <a:endParaRPr lang="en-GB"/>
          </a:p>
        </p:txBody>
      </p:sp>
      <p:sp>
        <p:nvSpPr>
          <p:cNvPr id="3" name="Text Placeholder 2">
            <a:extLst>
              <a:ext uri="{FF2B5EF4-FFF2-40B4-BE49-F238E27FC236}">
                <a16:creationId xmlns:a16="http://schemas.microsoft.com/office/drawing/2014/main" id="{71F5B04D-517F-41AE-8D39-F9F7807104BB}"/>
              </a:ext>
            </a:extLst>
          </p:cNvPr>
          <p:cNvSpPr>
            <a:spLocks noGrp="1"/>
          </p:cNvSpPr>
          <p:nvPr>
            <p:ph type="body" sz="quarter" idx="11"/>
          </p:nvPr>
        </p:nvSpPr>
        <p:spPr>
          <a:xfrm>
            <a:off x="367730" y="1645920"/>
            <a:ext cx="7246728" cy="4489704"/>
          </a:xfrm>
        </p:spPr>
        <p:txBody>
          <a:bodyPr/>
          <a:lstStyle/>
          <a:p>
            <a:pPr marL="0" indent="0">
              <a:buNone/>
            </a:pPr>
            <a:r>
              <a:rPr lang="en-GB"/>
              <a:t>A sector-based work academy is a type of pre-employment training programme that offers unemployed people the opportunity to do training and work experience. </a:t>
            </a:r>
          </a:p>
          <a:p>
            <a:pPr marL="0" indent="0">
              <a:buNone/>
            </a:pPr>
            <a:r>
              <a:rPr lang="en-GB"/>
              <a:t>It could be one way to attract and recruit more people to become PAs. It also: </a:t>
            </a:r>
          </a:p>
          <a:p>
            <a:r>
              <a:rPr lang="en-GB"/>
              <a:t>gives people the chance to understand more about the sector and the PA role</a:t>
            </a:r>
          </a:p>
          <a:p>
            <a:r>
              <a:rPr lang="en-GB"/>
              <a:t>helps people to see if the role is right for them, and they’re right for the role</a:t>
            </a:r>
          </a:p>
          <a:p>
            <a:r>
              <a:rPr lang="en-GB"/>
              <a:t>helps employers to develop their skills and confidence</a:t>
            </a:r>
          </a:p>
          <a:p>
            <a:endParaRPr lang="en-GB"/>
          </a:p>
        </p:txBody>
      </p:sp>
    </p:spTree>
    <p:extLst>
      <p:ext uri="{BB962C8B-B14F-4D97-AF65-F5344CB8AC3E}">
        <p14:creationId xmlns:p14="http://schemas.microsoft.com/office/powerpoint/2010/main" val="3074847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B6A1F-A121-46E7-A8A9-C7EEA34218F7}"/>
              </a:ext>
            </a:extLst>
          </p:cNvPr>
          <p:cNvSpPr>
            <a:spLocks noGrp="1"/>
          </p:cNvSpPr>
          <p:nvPr>
            <p:ph type="title"/>
          </p:nvPr>
        </p:nvSpPr>
        <p:spPr>
          <a:xfrm>
            <a:off x="367730" y="792250"/>
            <a:ext cx="6982305" cy="646811"/>
          </a:xfrm>
        </p:spPr>
        <p:txBody>
          <a:bodyPr/>
          <a:lstStyle/>
          <a:p>
            <a:r>
              <a:rPr lang="en-GB"/>
              <a:t>Individual service fund</a:t>
            </a:r>
          </a:p>
        </p:txBody>
      </p:sp>
      <p:sp>
        <p:nvSpPr>
          <p:cNvPr id="3" name="Text Placeholder 2">
            <a:extLst>
              <a:ext uri="{FF2B5EF4-FFF2-40B4-BE49-F238E27FC236}">
                <a16:creationId xmlns:a16="http://schemas.microsoft.com/office/drawing/2014/main" id="{1CF5B46D-B8EA-4CB2-B7DE-9BFECA9ACCFE}"/>
              </a:ext>
            </a:extLst>
          </p:cNvPr>
          <p:cNvSpPr>
            <a:spLocks noGrp="1"/>
          </p:cNvSpPr>
          <p:nvPr>
            <p:ph type="body" sz="quarter" idx="11"/>
          </p:nvPr>
        </p:nvSpPr>
        <p:spPr>
          <a:xfrm>
            <a:off x="367730" y="1670993"/>
            <a:ext cx="7329856" cy="2851132"/>
          </a:xfrm>
        </p:spPr>
        <p:txBody>
          <a:bodyPr lIns="91440" tIns="45720" rIns="91440" bIns="45720" anchor="t"/>
          <a:lstStyle/>
          <a:p>
            <a:pPr marL="0" indent="0">
              <a:buNone/>
            </a:pPr>
            <a:r>
              <a:rPr lang="en-GB"/>
              <a:t>An Individual Service Fund (ISF) is one way of managing a personal budget, where someone who needs care and support chooses an organisation to manage the budget on their behalf. </a:t>
            </a:r>
          </a:p>
          <a:p>
            <a:pPr marL="0" indent="0">
              <a:buNone/>
            </a:pPr>
            <a:endParaRPr lang="en-GB" sz="1000"/>
          </a:p>
          <a:p>
            <a:pPr marL="0" indent="0">
              <a:buNone/>
            </a:pPr>
            <a:r>
              <a:rPr lang="en-GB"/>
              <a:t>Our online guide shares key learnings and benefits of how to introduce and implement an ISF and how to overcome some of the challenges.</a:t>
            </a:r>
          </a:p>
          <a:p>
            <a:pPr marL="0" indent="0">
              <a:buNone/>
            </a:pPr>
            <a:endParaRPr lang="en-GB" sz="1000"/>
          </a:p>
        </p:txBody>
      </p:sp>
      <p:pic>
        <p:nvPicPr>
          <p:cNvPr id="4" name="Picture 3">
            <a:extLst>
              <a:ext uri="{FF2B5EF4-FFF2-40B4-BE49-F238E27FC236}">
                <a16:creationId xmlns:a16="http://schemas.microsoft.com/office/drawing/2014/main" id="{C5F18F1D-BF01-4285-92B4-56414FED400B}"/>
              </a:ext>
            </a:extLst>
          </p:cNvPr>
          <p:cNvPicPr>
            <a:picLocks noChangeAspect="1"/>
          </p:cNvPicPr>
          <p:nvPr/>
        </p:nvPicPr>
        <p:blipFill rotWithShape="1">
          <a:blip r:embed="rId4"/>
          <a:srcRect b="18164"/>
          <a:stretch/>
        </p:blipFill>
        <p:spPr>
          <a:xfrm>
            <a:off x="5876220" y="4158642"/>
            <a:ext cx="1217021" cy="1391849"/>
          </a:xfrm>
          <a:prstGeom prst="rect">
            <a:avLst/>
          </a:prstGeom>
        </p:spPr>
      </p:pic>
      <p:sp>
        <p:nvSpPr>
          <p:cNvPr id="6" name="TextBox 5">
            <a:extLst>
              <a:ext uri="{FF2B5EF4-FFF2-40B4-BE49-F238E27FC236}">
                <a16:creationId xmlns:a16="http://schemas.microsoft.com/office/drawing/2014/main" id="{A549CD91-CDFD-404C-994B-5ED19E26B680}"/>
              </a:ext>
            </a:extLst>
          </p:cNvPr>
          <p:cNvSpPr txBox="1"/>
          <p:nvPr/>
        </p:nvSpPr>
        <p:spPr>
          <a:xfrm>
            <a:off x="367731" y="5187007"/>
            <a:ext cx="6982304" cy="1384995"/>
          </a:xfrm>
          <a:prstGeom prst="rect">
            <a:avLst/>
          </a:prstGeom>
          <a:noFill/>
        </p:spPr>
        <p:txBody>
          <a:bodyPr wrap="square" rtlCol="0">
            <a:spAutoFit/>
          </a:bodyPr>
          <a:lstStyle/>
          <a:p>
            <a:r>
              <a:rPr lang="en-GB" sz="2400" b="1"/>
              <a:t>Find out more: </a:t>
            </a:r>
          </a:p>
          <a:p>
            <a:r>
              <a:rPr lang="en-GB" sz="2000">
                <a:hlinkClick r:id="rId5"/>
              </a:rPr>
              <a:t>https://www.skillsforcare.org.uk/resources/documents/Employ-your-own-care-and-support-staff/ISF/ISF2020.pdf</a:t>
            </a:r>
            <a:endParaRPr lang="en-GB" sz="2000" b="1">
              <a:solidFill>
                <a:srgbClr val="005EB8"/>
              </a:solidFill>
            </a:endParaRPr>
          </a:p>
          <a:p>
            <a:endParaRPr lang="en-GB" sz="2000"/>
          </a:p>
        </p:txBody>
      </p:sp>
    </p:spTree>
    <p:extLst>
      <p:ext uri="{BB962C8B-B14F-4D97-AF65-F5344CB8AC3E}">
        <p14:creationId xmlns:p14="http://schemas.microsoft.com/office/powerpoint/2010/main" val="1745791890"/>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74CEC0-93BD-4D31-84B0-79143F69078A}"/>
              </a:ext>
            </a:extLst>
          </p:cNvPr>
          <p:cNvSpPr>
            <a:spLocks noGrp="1"/>
          </p:cNvSpPr>
          <p:nvPr>
            <p:ph type="body" sz="quarter" idx="11"/>
          </p:nvPr>
        </p:nvSpPr>
        <p:spPr>
          <a:xfrm>
            <a:off x="367729" y="2145794"/>
            <a:ext cx="8307959" cy="1880774"/>
          </a:xfrm>
        </p:spPr>
        <p:txBody>
          <a:bodyPr lIns="91440" tIns="45720" rIns="91440" bIns="45720" anchor="t"/>
          <a:lstStyle/>
          <a:p>
            <a:r>
              <a:rPr lang="en-GB"/>
              <a:t>People from all backgrounds can have the right values to work in social care and bring a wealth of perspectives, ideas and ‘lived experience’ to your workforce.</a:t>
            </a:r>
            <a:endParaRPr lang="en-GB">
              <a:cs typeface="Arial"/>
            </a:endParaRPr>
          </a:p>
          <a:p>
            <a:r>
              <a:rPr lang="en-GB">
                <a:hlinkClick r:id="rId3"/>
              </a:rPr>
              <a:t>www.skillsforcare.org.uk/seeingpotential</a:t>
            </a:r>
            <a:endParaRPr lang="en-GB">
              <a:cs typeface="Arial"/>
              <a:hlinkClick r:id="rId3"/>
            </a:endParaRPr>
          </a:p>
          <a:p>
            <a:endParaRPr lang="en-GB">
              <a:cs typeface="Arial"/>
            </a:endParaRPr>
          </a:p>
          <a:p>
            <a:endParaRPr lang="en-GB">
              <a:cs typeface="Arial"/>
            </a:endParaRPr>
          </a:p>
        </p:txBody>
      </p:sp>
      <p:sp>
        <p:nvSpPr>
          <p:cNvPr id="5" name="Title 4">
            <a:extLst>
              <a:ext uri="{FF2B5EF4-FFF2-40B4-BE49-F238E27FC236}">
                <a16:creationId xmlns:a16="http://schemas.microsoft.com/office/drawing/2014/main" id="{B7A5DD73-4E27-4E43-A6AD-0A24F01FACD7}"/>
              </a:ext>
            </a:extLst>
          </p:cNvPr>
          <p:cNvSpPr>
            <a:spLocks noGrp="1"/>
          </p:cNvSpPr>
          <p:nvPr>
            <p:ph type="title"/>
          </p:nvPr>
        </p:nvSpPr>
        <p:spPr/>
        <p:txBody>
          <a:bodyPr/>
          <a:lstStyle/>
          <a:p>
            <a:r>
              <a:rPr lang="en-GB" sz="4400">
                <a:latin typeface="Arial" panose="020B0604020202020204" pitchFamily="34" charset="0"/>
              </a:rPr>
              <a:t>Seeing Potential</a:t>
            </a:r>
            <a:br>
              <a:rPr lang="en-GB" sz="4400">
                <a:latin typeface="Arial" panose="020B0604020202020204" pitchFamily="34" charset="0"/>
              </a:rPr>
            </a:br>
            <a:endParaRPr lang="en-GB"/>
          </a:p>
        </p:txBody>
      </p:sp>
      <p:sp>
        <p:nvSpPr>
          <p:cNvPr id="7" name="Text Placeholder 6">
            <a:extLst>
              <a:ext uri="{FF2B5EF4-FFF2-40B4-BE49-F238E27FC236}">
                <a16:creationId xmlns:a16="http://schemas.microsoft.com/office/drawing/2014/main" id="{72A299FF-B7AD-4AAE-BB9C-C173CD695470}"/>
              </a:ext>
            </a:extLst>
          </p:cNvPr>
          <p:cNvSpPr>
            <a:spLocks noGrp="1"/>
          </p:cNvSpPr>
          <p:nvPr>
            <p:ph type="body" sz="quarter" idx="12"/>
          </p:nvPr>
        </p:nvSpPr>
        <p:spPr/>
        <p:txBody>
          <a:bodyPr/>
          <a:lstStyle/>
          <a:p>
            <a:r>
              <a:rPr lang="en-GB" sz="2800">
                <a:latin typeface="Arial" panose="020B0604020202020204" pitchFamily="34" charset="0"/>
              </a:rPr>
              <a:t>See the person, value the difference</a:t>
            </a:r>
            <a:endParaRPr lang="en-GB"/>
          </a:p>
        </p:txBody>
      </p:sp>
      <p:pic>
        <p:nvPicPr>
          <p:cNvPr id="8" name="Picture 7">
            <a:extLst>
              <a:ext uri="{FF2B5EF4-FFF2-40B4-BE49-F238E27FC236}">
                <a16:creationId xmlns:a16="http://schemas.microsoft.com/office/drawing/2014/main" id="{FF06C692-C83D-4D4E-A053-E70512185EB3}"/>
              </a:ext>
            </a:extLst>
          </p:cNvPr>
          <p:cNvPicPr>
            <a:picLocks noChangeAspect="1"/>
          </p:cNvPicPr>
          <p:nvPr/>
        </p:nvPicPr>
        <p:blipFill>
          <a:blip r:embed="rId4"/>
          <a:stretch>
            <a:fillRect/>
          </a:stretch>
        </p:blipFill>
        <p:spPr>
          <a:xfrm>
            <a:off x="850232" y="3857495"/>
            <a:ext cx="6651182" cy="2453462"/>
          </a:xfrm>
          <a:prstGeom prst="rect">
            <a:avLst/>
          </a:prstGeom>
        </p:spPr>
      </p:pic>
    </p:spTree>
    <p:extLst>
      <p:ext uri="{BB962C8B-B14F-4D97-AF65-F5344CB8AC3E}">
        <p14:creationId xmlns:p14="http://schemas.microsoft.com/office/powerpoint/2010/main" val="3268439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981F4-5F45-467B-89C4-C3CD136A982D}"/>
              </a:ext>
            </a:extLst>
          </p:cNvPr>
          <p:cNvSpPr>
            <a:spLocks noGrp="1"/>
          </p:cNvSpPr>
          <p:nvPr>
            <p:ph type="title"/>
          </p:nvPr>
        </p:nvSpPr>
        <p:spPr>
          <a:xfrm>
            <a:off x="367730" y="704216"/>
            <a:ext cx="6982305" cy="646811"/>
          </a:xfrm>
        </p:spPr>
        <p:txBody>
          <a:bodyPr/>
          <a:lstStyle/>
          <a:p>
            <a:r>
              <a:rPr lang="en-GB"/>
              <a:t>Leaflet for social workers</a:t>
            </a:r>
          </a:p>
        </p:txBody>
      </p:sp>
      <p:sp>
        <p:nvSpPr>
          <p:cNvPr id="3" name="Text Placeholder 2">
            <a:extLst>
              <a:ext uri="{FF2B5EF4-FFF2-40B4-BE49-F238E27FC236}">
                <a16:creationId xmlns:a16="http://schemas.microsoft.com/office/drawing/2014/main" id="{B63F3911-9120-48C9-B3B5-78A64C2BC774}"/>
              </a:ext>
            </a:extLst>
          </p:cNvPr>
          <p:cNvSpPr>
            <a:spLocks noGrp="1"/>
          </p:cNvSpPr>
          <p:nvPr>
            <p:ph type="body" sz="quarter" idx="11"/>
          </p:nvPr>
        </p:nvSpPr>
        <p:spPr>
          <a:xfrm>
            <a:off x="367729" y="2651760"/>
            <a:ext cx="7462859" cy="3618412"/>
          </a:xfrm>
        </p:spPr>
        <p:txBody>
          <a:bodyPr lIns="91440" tIns="45720" rIns="91440" bIns="45720" anchor="t"/>
          <a:lstStyle/>
          <a:p>
            <a:r>
              <a:rPr lang="en-GB"/>
              <a:t>it’s important that people are told about all the options available to them, so that they can make an informed decision, including becoming an individual employer</a:t>
            </a:r>
          </a:p>
          <a:p>
            <a:r>
              <a:rPr lang="en-GB"/>
              <a:t>this leaflet is for social workers and outlines the benefits of becoming an individual employer and how Skills for Care can help. </a:t>
            </a:r>
          </a:p>
          <a:p>
            <a:pPr marL="0" indent="0">
              <a:buNone/>
            </a:pPr>
            <a:r>
              <a:rPr lang="en-GB"/>
              <a:t> </a:t>
            </a:r>
            <a:r>
              <a:rPr lang="en-GB">
                <a:hlinkClick r:id="rId4"/>
              </a:rPr>
              <a:t>Information-for-social-workers-about-supporting-people-to-become-individual-employers</a:t>
            </a:r>
            <a:endParaRPr lang="en-GB"/>
          </a:p>
        </p:txBody>
      </p:sp>
      <p:sp>
        <p:nvSpPr>
          <p:cNvPr id="4" name="Text Placeholder 3">
            <a:extLst>
              <a:ext uri="{FF2B5EF4-FFF2-40B4-BE49-F238E27FC236}">
                <a16:creationId xmlns:a16="http://schemas.microsoft.com/office/drawing/2014/main" id="{AE0BA11E-0995-4568-BF7E-48E9B881F2DE}"/>
              </a:ext>
            </a:extLst>
          </p:cNvPr>
          <p:cNvSpPr>
            <a:spLocks noGrp="1"/>
          </p:cNvSpPr>
          <p:nvPr>
            <p:ph type="body" sz="quarter" idx="12"/>
          </p:nvPr>
        </p:nvSpPr>
        <p:spPr>
          <a:xfrm>
            <a:off x="367728" y="1550533"/>
            <a:ext cx="6982305" cy="1300733"/>
          </a:xfrm>
        </p:spPr>
        <p:txBody>
          <a:bodyPr/>
          <a:lstStyle/>
          <a:p>
            <a:pPr marL="0" indent="0">
              <a:buNone/>
            </a:pPr>
            <a:r>
              <a:rPr lang="en-GB" sz="2400" b="1">
                <a:solidFill>
                  <a:schemeClr val="tx1"/>
                </a:solidFill>
              </a:rPr>
              <a:t>Social workers might support people to assess and decide what care and support they want and need to access.</a:t>
            </a:r>
          </a:p>
          <a:p>
            <a:endParaRPr lang="en-GB" sz="2400"/>
          </a:p>
        </p:txBody>
      </p:sp>
    </p:spTree>
    <p:extLst>
      <p:ext uri="{BB962C8B-B14F-4D97-AF65-F5344CB8AC3E}">
        <p14:creationId xmlns:p14="http://schemas.microsoft.com/office/powerpoint/2010/main" val="2162648393"/>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779E40-677C-4F43-8A5F-3E28263C5313}"/>
              </a:ext>
            </a:extLst>
          </p:cNvPr>
          <p:cNvSpPr>
            <a:spLocks noGrp="1"/>
          </p:cNvSpPr>
          <p:nvPr>
            <p:ph type="title"/>
          </p:nvPr>
        </p:nvSpPr>
        <p:spPr>
          <a:xfrm>
            <a:off x="254524" y="449206"/>
            <a:ext cx="8352149" cy="638930"/>
          </a:xfrm>
        </p:spPr>
        <p:txBody>
          <a:bodyPr lIns="91440" tIns="45720" rIns="91440" bIns="45720" anchor="t"/>
          <a:lstStyle/>
          <a:p>
            <a:r>
              <a:rPr lang="en-GB"/>
              <a:t>IE &amp; PA workforce report: 2024</a:t>
            </a:r>
            <a:endParaRPr lang="en-US"/>
          </a:p>
        </p:txBody>
      </p:sp>
      <p:sp>
        <p:nvSpPr>
          <p:cNvPr id="7" name="Text Placeholder 6">
            <a:extLst>
              <a:ext uri="{FF2B5EF4-FFF2-40B4-BE49-F238E27FC236}">
                <a16:creationId xmlns:a16="http://schemas.microsoft.com/office/drawing/2014/main" id="{9306B296-D991-4890-B691-C4EDE1700A0A}"/>
              </a:ext>
            </a:extLst>
          </p:cNvPr>
          <p:cNvSpPr>
            <a:spLocks noGrp="1"/>
          </p:cNvSpPr>
          <p:nvPr>
            <p:ph type="body" sz="quarter" idx="11"/>
          </p:nvPr>
        </p:nvSpPr>
        <p:spPr>
          <a:xfrm>
            <a:off x="367730" y="1901378"/>
            <a:ext cx="6982304" cy="4507416"/>
          </a:xfrm>
        </p:spPr>
        <p:txBody>
          <a:bodyPr lIns="91440" tIns="45720" rIns="91440" bIns="45720" anchor="t"/>
          <a:lstStyle/>
          <a:p>
            <a:r>
              <a:rPr lang="en-GB">
                <a:cs typeface="Arial"/>
              </a:rPr>
              <a:t>Analysed 2,464 individual employer and 1,947 PA survey responses</a:t>
            </a:r>
            <a:endParaRPr lang="en-US">
              <a:cs typeface="Arial"/>
            </a:endParaRPr>
          </a:p>
          <a:p>
            <a:pPr marL="0" indent="0">
              <a:buNone/>
            </a:pPr>
            <a:endParaRPr lang="en-GB" b="1">
              <a:cs typeface="Arial"/>
            </a:endParaRPr>
          </a:p>
          <a:p>
            <a:endParaRPr lang="en-GB">
              <a:cs typeface="Arial"/>
            </a:endParaRPr>
          </a:p>
          <a:p>
            <a:endParaRPr lang="en-GB"/>
          </a:p>
          <a:p>
            <a:endParaRPr lang="en-GB">
              <a:cs typeface="Arial" panose="020B0604020202020204"/>
            </a:endParaRPr>
          </a:p>
          <a:p>
            <a:endParaRPr lang="en-GB">
              <a:cs typeface="Arial" panose="020B0604020202020204"/>
            </a:endParaRPr>
          </a:p>
          <a:p>
            <a:endParaRPr lang="en-GB">
              <a:cs typeface="Arial" panose="020B0604020202020204"/>
            </a:endParaRPr>
          </a:p>
          <a:p>
            <a:endParaRPr lang="en-GB">
              <a:cs typeface="Arial" panose="020B0604020202020204"/>
            </a:endParaRPr>
          </a:p>
          <a:p>
            <a:r>
              <a:rPr lang="en-GB" sz="1800">
                <a:cs typeface="Arial" panose="020B0604020202020204"/>
              </a:rPr>
              <a:t>* Care workers in the independent sector</a:t>
            </a:r>
          </a:p>
        </p:txBody>
      </p:sp>
      <p:sp>
        <p:nvSpPr>
          <p:cNvPr id="2" name="Text Placeholder 1">
            <a:extLst>
              <a:ext uri="{FF2B5EF4-FFF2-40B4-BE49-F238E27FC236}">
                <a16:creationId xmlns:a16="http://schemas.microsoft.com/office/drawing/2014/main" id="{A2B208D0-EFF7-F4A3-27C5-8E43002A515B}"/>
              </a:ext>
            </a:extLst>
          </p:cNvPr>
          <p:cNvSpPr>
            <a:spLocks noGrp="1"/>
          </p:cNvSpPr>
          <p:nvPr>
            <p:ph type="body" sz="quarter" idx="12"/>
          </p:nvPr>
        </p:nvSpPr>
        <p:spPr>
          <a:xfrm>
            <a:off x="367728" y="1236009"/>
            <a:ext cx="7226720" cy="544932"/>
          </a:xfrm>
        </p:spPr>
        <p:txBody>
          <a:bodyPr lIns="91440" tIns="45720" rIns="91440" bIns="45720" anchor="t"/>
          <a:lstStyle/>
          <a:p>
            <a:r>
              <a:rPr lang="en-US" sz="2600">
                <a:cs typeface="Arial"/>
              </a:rPr>
              <a:t>Key </a:t>
            </a:r>
            <a:r>
              <a:rPr lang="en-US">
                <a:cs typeface="Arial"/>
              </a:rPr>
              <a:t>findings</a:t>
            </a:r>
            <a:endParaRPr lang="en-US"/>
          </a:p>
        </p:txBody>
      </p:sp>
      <p:graphicFrame>
        <p:nvGraphicFramePr>
          <p:cNvPr id="5" name="Table 4">
            <a:extLst>
              <a:ext uri="{FF2B5EF4-FFF2-40B4-BE49-F238E27FC236}">
                <a16:creationId xmlns:a16="http://schemas.microsoft.com/office/drawing/2014/main" id="{6FACD923-4F38-9D34-070F-719F33EA70C4}"/>
              </a:ext>
            </a:extLst>
          </p:cNvPr>
          <p:cNvGraphicFramePr>
            <a:graphicFrameLocks noGrp="1"/>
          </p:cNvGraphicFramePr>
          <p:nvPr>
            <p:extLst>
              <p:ext uri="{D42A27DB-BD31-4B8C-83A1-F6EECF244321}">
                <p14:modId xmlns:p14="http://schemas.microsoft.com/office/powerpoint/2010/main" val="3033888459"/>
              </p:ext>
            </p:extLst>
          </p:nvPr>
        </p:nvGraphicFramePr>
        <p:xfrm>
          <a:off x="510037" y="2676249"/>
          <a:ext cx="6868543" cy="3144520"/>
        </p:xfrm>
        <a:graphic>
          <a:graphicData uri="http://schemas.openxmlformats.org/drawingml/2006/table">
            <a:tbl>
              <a:tblPr firstRow="1" bandRow="1">
                <a:tableStyleId>{5C22544A-7EE6-4342-B048-85BDC9FD1C3A}</a:tableStyleId>
              </a:tblPr>
              <a:tblGrid>
                <a:gridCol w="2951959">
                  <a:extLst>
                    <a:ext uri="{9D8B030D-6E8A-4147-A177-3AD203B41FA5}">
                      <a16:colId xmlns:a16="http://schemas.microsoft.com/office/drawing/2014/main" val="733829286"/>
                    </a:ext>
                  </a:extLst>
                </a:gridCol>
                <a:gridCol w="1270000">
                  <a:extLst>
                    <a:ext uri="{9D8B030D-6E8A-4147-A177-3AD203B41FA5}">
                      <a16:colId xmlns:a16="http://schemas.microsoft.com/office/drawing/2014/main" val="3445416312"/>
                    </a:ext>
                  </a:extLst>
                </a:gridCol>
                <a:gridCol w="1386912">
                  <a:extLst>
                    <a:ext uri="{9D8B030D-6E8A-4147-A177-3AD203B41FA5}">
                      <a16:colId xmlns:a16="http://schemas.microsoft.com/office/drawing/2014/main" val="2433087809"/>
                    </a:ext>
                  </a:extLst>
                </a:gridCol>
                <a:gridCol w="1259672">
                  <a:extLst>
                    <a:ext uri="{9D8B030D-6E8A-4147-A177-3AD203B41FA5}">
                      <a16:colId xmlns:a16="http://schemas.microsoft.com/office/drawing/2014/main" val="3641001112"/>
                    </a:ext>
                  </a:extLst>
                </a:gridCol>
              </a:tblGrid>
              <a:tr h="370840">
                <a:tc>
                  <a:txBody>
                    <a:bodyPr/>
                    <a:lstStyle/>
                    <a:p>
                      <a:pPr marL="0" algn="l" rtl="0" eaLnBrk="1" latinLnBrk="0" hangingPunct="1">
                        <a:spcBef>
                          <a:spcPts val="0"/>
                        </a:spcBef>
                        <a:spcAft>
                          <a:spcPts val="0"/>
                        </a:spcAft>
                      </a:pPr>
                      <a:r>
                        <a:rPr lang="en-GB" sz="1800" kern="1200">
                          <a:effectLst/>
                        </a:rPr>
                        <a:t>Average</a:t>
                      </a:r>
                      <a:endParaRPr lang="en-GB">
                        <a:effectLst/>
                      </a:endParaRPr>
                    </a:p>
                  </a:txBody>
                  <a:tcPr marL="0" marR="0" marT="0" marB="0" anchor="ctr"/>
                </a:tc>
                <a:tc>
                  <a:txBody>
                    <a:bodyPr/>
                    <a:lstStyle/>
                    <a:p>
                      <a:pPr marL="0" algn="l" rtl="0" eaLnBrk="1" latinLnBrk="0" hangingPunct="1">
                        <a:spcBef>
                          <a:spcPts val="0"/>
                        </a:spcBef>
                        <a:spcAft>
                          <a:spcPts val="0"/>
                        </a:spcAft>
                      </a:pPr>
                      <a:r>
                        <a:rPr lang="en-GB" sz="1800" kern="1200">
                          <a:effectLst/>
                        </a:rPr>
                        <a:t>Social care</a:t>
                      </a:r>
                      <a:endParaRPr lang="en-GB">
                        <a:effectLst/>
                      </a:endParaRPr>
                    </a:p>
                  </a:txBody>
                  <a:tcPr marL="0" marR="0" marT="0" marB="0" anchor="ctr"/>
                </a:tc>
                <a:tc>
                  <a:txBody>
                    <a:bodyPr/>
                    <a:lstStyle/>
                    <a:p>
                      <a:pPr marL="0" algn="l" rtl="0" eaLnBrk="1" latinLnBrk="0" hangingPunct="1">
                        <a:spcBef>
                          <a:spcPts val="0"/>
                        </a:spcBef>
                        <a:spcAft>
                          <a:spcPts val="0"/>
                        </a:spcAft>
                      </a:pPr>
                      <a:r>
                        <a:rPr lang="en-GB" sz="1800" kern="1200">
                          <a:effectLst/>
                        </a:rPr>
                        <a:t>PHB funded</a:t>
                      </a:r>
                      <a:endParaRPr lang="en-GB">
                        <a:effectLst/>
                      </a:endParaRPr>
                    </a:p>
                  </a:txBody>
                  <a:tcPr marL="0" marR="0" marT="0" marB="0" anchor="ctr"/>
                </a:tc>
                <a:tc>
                  <a:txBody>
                    <a:bodyPr/>
                    <a:lstStyle/>
                    <a:p>
                      <a:pPr marL="0" algn="l" rtl="0" eaLnBrk="1" latinLnBrk="0" hangingPunct="1">
                        <a:spcBef>
                          <a:spcPts val="0"/>
                        </a:spcBef>
                        <a:spcAft>
                          <a:spcPts val="0"/>
                        </a:spcAft>
                      </a:pPr>
                      <a:r>
                        <a:rPr lang="en-GB" sz="1800" kern="1200">
                          <a:effectLst/>
                        </a:rPr>
                        <a:t>Care workers*</a:t>
                      </a:r>
                      <a:endParaRPr lang="en-GB">
                        <a:effectLst/>
                      </a:endParaRPr>
                    </a:p>
                  </a:txBody>
                  <a:tcPr marL="0" marR="0" marT="0" marB="0" anchor="ctr"/>
                </a:tc>
                <a:extLst>
                  <a:ext uri="{0D108BD9-81ED-4DB2-BD59-A6C34878D82A}">
                    <a16:rowId xmlns:a16="http://schemas.microsoft.com/office/drawing/2014/main" val="515023997"/>
                  </a:ext>
                </a:extLst>
              </a:tr>
              <a:tr h="370840">
                <a:tc>
                  <a:txBody>
                    <a:bodyPr/>
                    <a:lstStyle/>
                    <a:p>
                      <a:pPr marL="0" algn="l" rtl="0" eaLnBrk="1" latinLnBrk="0" hangingPunct="1">
                        <a:spcBef>
                          <a:spcPts val="0"/>
                        </a:spcBef>
                        <a:spcAft>
                          <a:spcPts val="0"/>
                        </a:spcAft>
                      </a:pPr>
                      <a:r>
                        <a:rPr lang="en-GB" sz="1800" kern="1200">
                          <a:effectLst/>
                        </a:rPr>
                        <a:t>Jobs held by PAs</a:t>
                      </a:r>
                      <a:endParaRPr lang="en-GB">
                        <a:effectLst/>
                      </a:endParaRPr>
                    </a:p>
                  </a:txBody>
                  <a:tcPr marL="0" marR="0" marT="0" marB="0" anchor="ctr"/>
                </a:tc>
                <a:tc>
                  <a:txBody>
                    <a:bodyPr/>
                    <a:lstStyle/>
                    <a:p>
                      <a:pPr marL="0" algn="r" rtl="0" eaLnBrk="1" latinLnBrk="0" hangingPunct="1">
                        <a:spcBef>
                          <a:spcPts val="0"/>
                        </a:spcBef>
                        <a:spcAft>
                          <a:spcPts val="0"/>
                        </a:spcAft>
                      </a:pPr>
                      <a:r>
                        <a:rPr lang="en-GB" sz="1800" kern="1200">
                          <a:effectLst/>
                        </a:rPr>
                        <a:t>1.29</a:t>
                      </a:r>
                      <a:endParaRPr lang="en-GB">
                        <a:effectLst/>
                      </a:endParaRPr>
                    </a:p>
                  </a:txBody>
                  <a:tcPr marL="0" marR="0" marT="0" marB="0" anchor="ctr"/>
                </a:tc>
                <a:tc>
                  <a:txBody>
                    <a:bodyPr/>
                    <a:lstStyle/>
                    <a:p>
                      <a:pPr marL="0" algn="r" rtl="0" eaLnBrk="1" latinLnBrk="0" hangingPunct="1">
                        <a:spcBef>
                          <a:spcPts val="0"/>
                        </a:spcBef>
                        <a:spcAft>
                          <a:spcPts val="0"/>
                        </a:spcAft>
                      </a:pPr>
                      <a:r>
                        <a:rPr lang="en-GB" sz="1800" kern="1200">
                          <a:effectLst/>
                        </a:rPr>
                        <a:t>1.2</a:t>
                      </a:r>
                      <a:endParaRPr lang="en-GB">
                        <a:effectLst/>
                      </a:endParaRPr>
                    </a:p>
                  </a:txBody>
                  <a:tcPr marL="0" marR="0" marT="0" marB="0" anchor="ctr"/>
                </a:tc>
                <a:tc>
                  <a:txBody>
                    <a:bodyPr/>
                    <a:lstStyle/>
                    <a:p>
                      <a:pPr marL="0" algn="r" rtl="0" eaLnBrk="1" latinLnBrk="0" hangingPunct="1">
                        <a:spcBef>
                          <a:spcPts val="0"/>
                        </a:spcBef>
                        <a:spcAft>
                          <a:spcPts val="0"/>
                        </a:spcAft>
                      </a:pPr>
                      <a:endParaRPr lang="en-GB">
                        <a:effectLst/>
                      </a:endParaRPr>
                    </a:p>
                  </a:txBody>
                  <a:tcPr marL="0" marR="0" marT="0" marB="0" anchor="ctr"/>
                </a:tc>
                <a:extLst>
                  <a:ext uri="{0D108BD9-81ED-4DB2-BD59-A6C34878D82A}">
                    <a16:rowId xmlns:a16="http://schemas.microsoft.com/office/drawing/2014/main" val="2573170268"/>
                  </a:ext>
                </a:extLst>
              </a:tr>
              <a:tr h="370840">
                <a:tc>
                  <a:txBody>
                    <a:bodyPr/>
                    <a:lstStyle/>
                    <a:p>
                      <a:pPr marL="0" algn="l" rtl="0" eaLnBrk="1" latinLnBrk="0" hangingPunct="1">
                        <a:spcBef>
                          <a:spcPts val="0"/>
                        </a:spcBef>
                        <a:spcAft>
                          <a:spcPts val="0"/>
                        </a:spcAft>
                      </a:pPr>
                      <a:r>
                        <a:rPr lang="en-GB" sz="1800" kern="1200">
                          <a:effectLst/>
                        </a:rPr>
                        <a:t>Turnover rate</a:t>
                      </a:r>
                      <a:endParaRPr lang="en-GB">
                        <a:effectLst/>
                      </a:endParaRPr>
                    </a:p>
                  </a:txBody>
                  <a:tcPr marL="0" marR="0" marT="0" marB="0" anchor="ctr"/>
                </a:tc>
                <a:tc>
                  <a:txBody>
                    <a:bodyPr/>
                    <a:lstStyle/>
                    <a:p>
                      <a:pPr marL="0" algn="r" rtl="0" eaLnBrk="1" latinLnBrk="0" hangingPunct="1">
                        <a:spcBef>
                          <a:spcPts val="0"/>
                        </a:spcBef>
                        <a:spcAft>
                          <a:spcPts val="0"/>
                        </a:spcAft>
                      </a:pPr>
                      <a:r>
                        <a:rPr lang="en-GB" sz="1800" kern="1200">
                          <a:effectLst/>
                        </a:rPr>
                        <a:t>19.9%</a:t>
                      </a:r>
                      <a:endParaRPr lang="en-GB">
                        <a:effectLst/>
                      </a:endParaRPr>
                    </a:p>
                  </a:txBody>
                  <a:tcPr marL="0" marR="0" marT="0" marB="0" anchor="ctr"/>
                </a:tc>
                <a:tc>
                  <a:txBody>
                    <a:bodyPr/>
                    <a:lstStyle/>
                    <a:p>
                      <a:pPr marL="0" algn="r" rtl="0" eaLnBrk="1" latinLnBrk="0" hangingPunct="1">
                        <a:spcBef>
                          <a:spcPts val="0"/>
                        </a:spcBef>
                        <a:spcAft>
                          <a:spcPts val="0"/>
                        </a:spcAft>
                      </a:pPr>
                      <a:r>
                        <a:rPr lang="en-GB" sz="1800" kern="1200">
                          <a:effectLst/>
                        </a:rPr>
                        <a:t>23%</a:t>
                      </a:r>
                      <a:endParaRPr lang="en-GB">
                        <a:effectLst/>
                      </a:endParaRPr>
                    </a:p>
                  </a:txBody>
                  <a:tcPr marL="0" marR="0" marT="0" marB="0" anchor="ctr"/>
                </a:tc>
                <a:tc>
                  <a:txBody>
                    <a:bodyPr/>
                    <a:lstStyle/>
                    <a:p>
                      <a:pPr marL="0" algn="r" rtl="0" eaLnBrk="1" latinLnBrk="0" hangingPunct="1">
                        <a:spcBef>
                          <a:spcPts val="0"/>
                        </a:spcBef>
                        <a:spcAft>
                          <a:spcPts val="0"/>
                        </a:spcAft>
                      </a:pPr>
                      <a:r>
                        <a:rPr lang="en-GB" sz="1800" kern="1200">
                          <a:effectLst/>
                        </a:rPr>
                        <a:t>37%</a:t>
                      </a:r>
                      <a:endParaRPr lang="en-GB">
                        <a:effectLst/>
                      </a:endParaRPr>
                    </a:p>
                  </a:txBody>
                  <a:tcPr marL="0" marR="0" marT="0" marB="0" anchor="ctr"/>
                </a:tc>
                <a:extLst>
                  <a:ext uri="{0D108BD9-81ED-4DB2-BD59-A6C34878D82A}">
                    <a16:rowId xmlns:a16="http://schemas.microsoft.com/office/drawing/2014/main" val="304187243"/>
                  </a:ext>
                </a:extLst>
              </a:tr>
              <a:tr h="370840">
                <a:tc>
                  <a:txBody>
                    <a:bodyPr/>
                    <a:lstStyle/>
                    <a:p>
                      <a:pPr marL="0" algn="l" rtl="0" eaLnBrk="1" latinLnBrk="0" hangingPunct="1">
                        <a:spcBef>
                          <a:spcPts val="0"/>
                        </a:spcBef>
                        <a:spcAft>
                          <a:spcPts val="0"/>
                        </a:spcAft>
                      </a:pPr>
                      <a:r>
                        <a:rPr lang="en-GB" sz="1800" kern="1200">
                          <a:effectLst/>
                        </a:rPr>
                        <a:t>Vacancy rate</a:t>
                      </a:r>
                      <a:endParaRPr lang="en-GB">
                        <a:effectLst/>
                      </a:endParaRPr>
                    </a:p>
                  </a:txBody>
                  <a:tcPr marL="0" marR="0" marT="0" marB="0" anchor="ctr"/>
                </a:tc>
                <a:tc>
                  <a:txBody>
                    <a:bodyPr/>
                    <a:lstStyle/>
                    <a:p>
                      <a:pPr marL="0" algn="r" rtl="0" eaLnBrk="1" latinLnBrk="0" hangingPunct="1">
                        <a:spcBef>
                          <a:spcPts val="0"/>
                        </a:spcBef>
                        <a:spcAft>
                          <a:spcPts val="0"/>
                        </a:spcAft>
                      </a:pPr>
                      <a:r>
                        <a:rPr lang="en-GB" sz="1800" kern="1200">
                          <a:effectLst/>
                        </a:rPr>
                        <a:t>11.4%</a:t>
                      </a:r>
                      <a:endParaRPr lang="en-GB">
                        <a:effectLst/>
                      </a:endParaRPr>
                    </a:p>
                  </a:txBody>
                  <a:tcPr marL="0" marR="0" marT="0" marB="0" anchor="ctr"/>
                </a:tc>
                <a:tc>
                  <a:txBody>
                    <a:bodyPr/>
                    <a:lstStyle/>
                    <a:p>
                      <a:pPr marL="0" algn="r" rtl="0" eaLnBrk="1" latinLnBrk="0" hangingPunct="1">
                        <a:spcBef>
                          <a:spcPts val="0"/>
                        </a:spcBef>
                        <a:spcAft>
                          <a:spcPts val="0"/>
                        </a:spcAft>
                      </a:pPr>
                      <a:r>
                        <a:rPr lang="en-GB" sz="1800" kern="1200">
                          <a:effectLst/>
                        </a:rPr>
                        <a:t>13.4%</a:t>
                      </a:r>
                      <a:endParaRPr lang="en-GB">
                        <a:effectLst/>
                      </a:endParaRPr>
                    </a:p>
                  </a:txBody>
                  <a:tcPr marL="0" marR="0" marT="0" marB="0" anchor="ctr"/>
                </a:tc>
                <a:tc>
                  <a:txBody>
                    <a:bodyPr/>
                    <a:lstStyle/>
                    <a:p>
                      <a:pPr marL="0" algn="r" rtl="0" eaLnBrk="1" latinLnBrk="0" hangingPunct="1">
                        <a:spcBef>
                          <a:spcPts val="0"/>
                        </a:spcBef>
                        <a:spcAft>
                          <a:spcPts val="0"/>
                        </a:spcAft>
                      </a:pPr>
                      <a:r>
                        <a:rPr lang="en-GB" sz="1800" kern="1200">
                          <a:effectLst/>
                        </a:rPr>
                        <a:t>13.1%</a:t>
                      </a:r>
                      <a:endParaRPr lang="en-GB">
                        <a:effectLst/>
                      </a:endParaRPr>
                    </a:p>
                  </a:txBody>
                  <a:tcPr marL="0" marR="0" marT="0" marB="0" anchor="ctr"/>
                </a:tc>
                <a:extLst>
                  <a:ext uri="{0D108BD9-81ED-4DB2-BD59-A6C34878D82A}">
                    <a16:rowId xmlns:a16="http://schemas.microsoft.com/office/drawing/2014/main" val="1549544710"/>
                  </a:ext>
                </a:extLst>
              </a:tr>
              <a:tr h="370840">
                <a:tc>
                  <a:txBody>
                    <a:bodyPr/>
                    <a:lstStyle/>
                    <a:p>
                      <a:pPr marL="0" algn="l" rtl="0" eaLnBrk="1" latinLnBrk="0" hangingPunct="1">
                        <a:spcBef>
                          <a:spcPts val="0"/>
                        </a:spcBef>
                        <a:spcAft>
                          <a:spcPts val="0"/>
                        </a:spcAft>
                      </a:pPr>
                      <a:r>
                        <a:rPr lang="en-GB" sz="1800" kern="1200">
                          <a:effectLst/>
                        </a:rPr>
                        <a:t>Zero-hour contract</a:t>
                      </a:r>
                      <a:endParaRPr lang="en-GB">
                        <a:effectLst/>
                      </a:endParaRPr>
                    </a:p>
                  </a:txBody>
                  <a:tcPr marL="0" marR="0" marT="0" marB="0" anchor="ctr"/>
                </a:tc>
                <a:tc>
                  <a:txBody>
                    <a:bodyPr/>
                    <a:lstStyle/>
                    <a:p>
                      <a:pPr marL="0" algn="r" rtl="0" eaLnBrk="1" latinLnBrk="0" hangingPunct="1">
                        <a:spcBef>
                          <a:spcPts val="0"/>
                        </a:spcBef>
                        <a:spcAft>
                          <a:spcPts val="0"/>
                        </a:spcAft>
                      </a:pPr>
                      <a:r>
                        <a:rPr lang="en-GB" sz="1800" kern="1200">
                          <a:effectLst/>
                        </a:rPr>
                        <a:t>20%</a:t>
                      </a:r>
                      <a:endParaRPr lang="en-GB">
                        <a:effectLst/>
                      </a:endParaRPr>
                    </a:p>
                  </a:txBody>
                  <a:tcPr marL="0" marR="0" marT="0" marB="0" anchor="ctr"/>
                </a:tc>
                <a:tc>
                  <a:txBody>
                    <a:bodyPr/>
                    <a:lstStyle/>
                    <a:p>
                      <a:pPr marL="0" algn="r" rtl="0" eaLnBrk="1" latinLnBrk="0" hangingPunct="1">
                        <a:spcBef>
                          <a:spcPts val="0"/>
                        </a:spcBef>
                        <a:spcAft>
                          <a:spcPts val="0"/>
                        </a:spcAft>
                      </a:pPr>
                      <a:r>
                        <a:rPr lang="en-GB" sz="1800" kern="1200">
                          <a:effectLst/>
                        </a:rPr>
                        <a:t>22%</a:t>
                      </a:r>
                      <a:endParaRPr lang="en-GB">
                        <a:effectLst/>
                      </a:endParaRPr>
                    </a:p>
                  </a:txBody>
                  <a:tcPr marL="0" marR="0" marT="0" marB="0" anchor="ctr"/>
                </a:tc>
                <a:tc>
                  <a:txBody>
                    <a:bodyPr/>
                    <a:lstStyle/>
                    <a:p>
                      <a:pPr marL="0" algn="r" rtl="0" eaLnBrk="1" latinLnBrk="0" hangingPunct="1">
                        <a:spcBef>
                          <a:spcPts val="0"/>
                        </a:spcBef>
                        <a:spcAft>
                          <a:spcPts val="0"/>
                        </a:spcAft>
                      </a:pPr>
                      <a:r>
                        <a:rPr lang="en-GB" sz="1800" kern="1200">
                          <a:effectLst/>
                        </a:rPr>
                        <a:t>35%</a:t>
                      </a:r>
                      <a:endParaRPr lang="en-GB">
                        <a:effectLst/>
                      </a:endParaRPr>
                    </a:p>
                  </a:txBody>
                  <a:tcPr marL="0" marR="0" marT="0" marB="0" anchor="ctr"/>
                </a:tc>
                <a:extLst>
                  <a:ext uri="{0D108BD9-81ED-4DB2-BD59-A6C34878D82A}">
                    <a16:rowId xmlns:a16="http://schemas.microsoft.com/office/drawing/2014/main" val="1289712019"/>
                  </a:ext>
                </a:extLst>
              </a:tr>
              <a:tr h="370840">
                <a:tc>
                  <a:txBody>
                    <a:bodyPr/>
                    <a:lstStyle/>
                    <a:p>
                      <a:pPr marL="0" algn="l" rtl="0" eaLnBrk="1" latinLnBrk="0" hangingPunct="1">
                        <a:spcBef>
                          <a:spcPts val="0"/>
                        </a:spcBef>
                        <a:spcAft>
                          <a:spcPts val="0"/>
                        </a:spcAft>
                      </a:pPr>
                      <a:r>
                        <a:rPr lang="en-GB" sz="1800" kern="1200">
                          <a:effectLst/>
                        </a:rPr>
                        <a:t>Experience in role</a:t>
                      </a:r>
                      <a:endParaRPr lang="en-GB">
                        <a:effectLst/>
                      </a:endParaRPr>
                    </a:p>
                  </a:txBody>
                  <a:tcPr marL="0" marR="0" marT="0" marB="0" anchor="ctr"/>
                </a:tc>
                <a:tc>
                  <a:txBody>
                    <a:bodyPr/>
                    <a:lstStyle/>
                    <a:p>
                      <a:pPr marL="0" algn="r" rtl="0" eaLnBrk="1" latinLnBrk="0" hangingPunct="1">
                        <a:spcBef>
                          <a:spcPts val="0"/>
                        </a:spcBef>
                        <a:spcAft>
                          <a:spcPts val="0"/>
                        </a:spcAft>
                      </a:pPr>
                      <a:r>
                        <a:rPr lang="en-GB" sz="1800" kern="1200">
                          <a:effectLst/>
                        </a:rPr>
                        <a:t>4.7 years</a:t>
                      </a:r>
                      <a:endParaRPr lang="en-GB">
                        <a:effectLst/>
                      </a:endParaRPr>
                    </a:p>
                  </a:txBody>
                  <a:tcPr marL="0" marR="0" marT="0" marB="0" anchor="ctr"/>
                </a:tc>
                <a:tc>
                  <a:txBody>
                    <a:bodyPr/>
                    <a:lstStyle/>
                    <a:p>
                      <a:pPr marL="0" algn="r" rtl="0" eaLnBrk="1" latinLnBrk="0" hangingPunct="1">
                        <a:spcBef>
                          <a:spcPts val="0"/>
                        </a:spcBef>
                        <a:spcAft>
                          <a:spcPts val="0"/>
                        </a:spcAft>
                      </a:pPr>
                      <a:r>
                        <a:rPr lang="en-GB" sz="1800" kern="1200">
                          <a:effectLst/>
                        </a:rPr>
                        <a:t>4.1 years</a:t>
                      </a:r>
                      <a:endParaRPr lang="en-GB">
                        <a:effectLst/>
                      </a:endParaRPr>
                    </a:p>
                  </a:txBody>
                  <a:tcPr marL="0" marR="0" marT="0" marB="0" anchor="ctr"/>
                </a:tc>
                <a:tc>
                  <a:txBody>
                    <a:bodyPr/>
                    <a:lstStyle/>
                    <a:p>
                      <a:pPr marL="0" algn="r" rtl="0" eaLnBrk="1" latinLnBrk="0" hangingPunct="1">
                        <a:spcBef>
                          <a:spcPts val="0"/>
                        </a:spcBef>
                        <a:spcAft>
                          <a:spcPts val="0"/>
                        </a:spcAft>
                      </a:pPr>
                      <a:r>
                        <a:rPr lang="en-GB" sz="1800" kern="1200">
                          <a:effectLst/>
                        </a:rPr>
                        <a:t>3.9 years</a:t>
                      </a:r>
                      <a:endParaRPr lang="en-GB">
                        <a:effectLst/>
                      </a:endParaRPr>
                    </a:p>
                  </a:txBody>
                  <a:tcPr marL="0" marR="0" marT="0" marB="0" anchor="ctr"/>
                </a:tc>
                <a:extLst>
                  <a:ext uri="{0D108BD9-81ED-4DB2-BD59-A6C34878D82A}">
                    <a16:rowId xmlns:a16="http://schemas.microsoft.com/office/drawing/2014/main" val="3559996601"/>
                  </a:ext>
                </a:extLst>
              </a:tr>
              <a:tr h="370840">
                <a:tc>
                  <a:txBody>
                    <a:bodyPr/>
                    <a:lstStyle/>
                    <a:p>
                      <a:pPr marL="0" algn="l" rtl="0" eaLnBrk="1" latinLnBrk="0" hangingPunct="1">
                        <a:spcBef>
                          <a:spcPts val="0"/>
                        </a:spcBef>
                        <a:spcAft>
                          <a:spcPts val="0"/>
                        </a:spcAft>
                      </a:pPr>
                      <a:r>
                        <a:rPr lang="en-GB" sz="1800" kern="1200">
                          <a:effectLst/>
                        </a:rPr>
                        <a:t>Hourly pay rate</a:t>
                      </a:r>
                      <a:endParaRPr lang="en-GB">
                        <a:effectLst/>
                      </a:endParaRPr>
                    </a:p>
                  </a:txBody>
                  <a:tcPr marL="0" marR="0" marT="0" marB="0" anchor="ctr"/>
                </a:tc>
                <a:tc>
                  <a:txBody>
                    <a:bodyPr/>
                    <a:lstStyle/>
                    <a:p>
                      <a:pPr marL="0" algn="r" rtl="0" eaLnBrk="1" latinLnBrk="0" hangingPunct="1">
                        <a:spcBef>
                          <a:spcPts val="0"/>
                        </a:spcBef>
                        <a:spcAft>
                          <a:spcPts val="0"/>
                        </a:spcAft>
                      </a:pPr>
                      <a:r>
                        <a:rPr lang="en-GB" sz="1800" kern="1200">
                          <a:effectLst/>
                        </a:rPr>
                        <a:t>£11.30</a:t>
                      </a:r>
                      <a:endParaRPr lang="en-GB">
                        <a:effectLst/>
                      </a:endParaRPr>
                    </a:p>
                  </a:txBody>
                  <a:tcPr marL="0" marR="0" marT="0" marB="0" anchor="ctr"/>
                </a:tc>
                <a:tc>
                  <a:txBody>
                    <a:bodyPr/>
                    <a:lstStyle/>
                    <a:p>
                      <a:pPr marL="0" algn="r" rtl="0" eaLnBrk="1" latinLnBrk="0" hangingPunct="1">
                        <a:spcBef>
                          <a:spcPts val="0"/>
                        </a:spcBef>
                        <a:spcAft>
                          <a:spcPts val="0"/>
                        </a:spcAft>
                      </a:pPr>
                      <a:r>
                        <a:rPr lang="en-GB" sz="1800" kern="1200">
                          <a:effectLst/>
                        </a:rPr>
                        <a:t>£11.10</a:t>
                      </a:r>
                      <a:endParaRPr lang="en-GB">
                        <a:effectLst/>
                      </a:endParaRPr>
                    </a:p>
                  </a:txBody>
                  <a:tcPr marL="0" marR="0" marT="0" marB="0" anchor="ctr"/>
                </a:tc>
                <a:tc>
                  <a:txBody>
                    <a:bodyPr/>
                    <a:lstStyle/>
                    <a:p>
                      <a:pPr marL="0" algn="r" rtl="0" eaLnBrk="1" latinLnBrk="0" hangingPunct="1">
                        <a:spcBef>
                          <a:spcPts val="0"/>
                        </a:spcBef>
                        <a:spcAft>
                          <a:spcPts val="0"/>
                        </a:spcAft>
                      </a:pPr>
                      <a:r>
                        <a:rPr lang="en-GB" sz="1800" kern="1200">
                          <a:effectLst/>
                        </a:rPr>
                        <a:t>£10.03</a:t>
                      </a:r>
                      <a:endParaRPr lang="en-GB">
                        <a:effectLst/>
                      </a:endParaRPr>
                    </a:p>
                  </a:txBody>
                  <a:tcPr marL="0" marR="0" marT="0" marB="0" anchor="ctr"/>
                </a:tc>
                <a:extLst>
                  <a:ext uri="{0D108BD9-81ED-4DB2-BD59-A6C34878D82A}">
                    <a16:rowId xmlns:a16="http://schemas.microsoft.com/office/drawing/2014/main" val="3198888599"/>
                  </a:ext>
                </a:extLst>
              </a:tr>
              <a:tr h="370840">
                <a:tc>
                  <a:txBody>
                    <a:bodyPr/>
                    <a:lstStyle/>
                    <a:p>
                      <a:pPr marL="0" algn="l" rtl="0" eaLnBrk="1" latinLnBrk="0" hangingPunct="1">
                        <a:spcBef>
                          <a:spcPts val="0"/>
                        </a:spcBef>
                        <a:spcAft>
                          <a:spcPts val="0"/>
                        </a:spcAft>
                      </a:pPr>
                      <a:r>
                        <a:rPr lang="en-GB" sz="1800" kern="1200">
                          <a:effectLst/>
                        </a:rPr>
                        <a:t>Sickness (prev. 12 months)</a:t>
                      </a:r>
                      <a:endParaRPr lang="en-GB">
                        <a:effectLst/>
                      </a:endParaRPr>
                    </a:p>
                  </a:txBody>
                  <a:tcPr marL="0" marR="0" marT="0" marB="0" anchor="ctr"/>
                </a:tc>
                <a:tc>
                  <a:txBody>
                    <a:bodyPr/>
                    <a:lstStyle/>
                    <a:p>
                      <a:pPr marL="0" algn="r" rtl="0" eaLnBrk="1" latinLnBrk="0" hangingPunct="1">
                        <a:spcBef>
                          <a:spcPts val="0"/>
                        </a:spcBef>
                        <a:spcAft>
                          <a:spcPts val="0"/>
                        </a:spcAft>
                      </a:pPr>
                      <a:r>
                        <a:rPr lang="en-GB" sz="1800" kern="1200">
                          <a:effectLst/>
                        </a:rPr>
                        <a:t>2 days</a:t>
                      </a:r>
                      <a:endParaRPr lang="en-GB">
                        <a:effectLst/>
                      </a:endParaRPr>
                    </a:p>
                  </a:txBody>
                  <a:tcPr marL="0" marR="0" marT="0" marB="0" anchor="ctr"/>
                </a:tc>
                <a:tc>
                  <a:txBody>
                    <a:bodyPr/>
                    <a:lstStyle/>
                    <a:p>
                      <a:pPr marL="0" algn="r" rtl="0" eaLnBrk="1" latinLnBrk="0" hangingPunct="1">
                        <a:spcBef>
                          <a:spcPts val="0"/>
                        </a:spcBef>
                        <a:spcAft>
                          <a:spcPts val="0"/>
                        </a:spcAft>
                      </a:pPr>
                      <a:r>
                        <a:rPr lang="en-GB" sz="1800" kern="1200">
                          <a:effectLst/>
                        </a:rPr>
                        <a:t>2.9 days</a:t>
                      </a:r>
                      <a:endParaRPr lang="en-GB">
                        <a:effectLst/>
                      </a:endParaRPr>
                    </a:p>
                  </a:txBody>
                  <a:tcPr marL="0" marR="0" marT="0" marB="0" anchor="ctr"/>
                </a:tc>
                <a:tc>
                  <a:txBody>
                    <a:bodyPr/>
                    <a:lstStyle/>
                    <a:p>
                      <a:pPr marL="0" algn="r" rtl="0" eaLnBrk="1" latinLnBrk="0" hangingPunct="1">
                        <a:spcBef>
                          <a:spcPts val="0"/>
                        </a:spcBef>
                        <a:spcAft>
                          <a:spcPts val="0"/>
                        </a:spcAft>
                      </a:pPr>
                      <a:r>
                        <a:rPr lang="en-GB" sz="1800" kern="1200">
                          <a:effectLst/>
                        </a:rPr>
                        <a:t>5.8 days</a:t>
                      </a:r>
                      <a:endParaRPr lang="en-GB">
                        <a:effectLst/>
                      </a:endParaRPr>
                    </a:p>
                  </a:txBody>
                  <a:tcPr marL="0" marR="0" marT="0" marB="0" anchor="ctr"/>
                </a:tc>
                <a:extLst>
                  <a:ext uri="{0D108BD9-81ED-4DB2-BD59-A6C34878D82A}">
                    <a16:rowId xmlns:a16="http://schemas.microsoft.com/office/drawing/2014/main" val="3363587402"/>
                  </a:ext>
                </a:extLst>
              </a:tr>
            </a:tbl>
          </a:graphicData>
        </a:graphic>
      </p:graphicFrame>
    </p:spTree>
    <p:extLst>
      <p:ext uri="{BB962C8B-B14F-4D97-AF65-F5344CB8AC3E}">
        <p14:creationId xmlns:p14="http://schemas.microsoft.com/office/powerpoint/2010/main" val="3063322249"/>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EB60F-654C-CF33-E9A5-FDB3BB7FD67F}"/>
              </a:ext>
            </a:extLst>
          </p:cNvPr>
          <p:cNvSpPr>
            <a:spLocks noGrp="1"/>
          </p:cNvSpPr>
          <p:nvPr>
            <p:ph type="title"/>
          </p:nvPr>
        </p:nvSpPr>
        <p:spPr>
          <a:xfrm>
            <a:off x="367729" y="441325"/>
            <a:ext cx="7871298" cy="646811"/>
          </a:xfrm>
        </p:spPr>
        <p:txBody>
          <a:bodyPr lIns="91440" tIns="45720" rIns="91440" bIns="45720" anchor="t"/>
          <a:lstStyle/>
          <a:p>
            <a:r>
              <a:rPr lang="en-US">
                <a:cs typeface="Arial"/>
              </a:rPr>
              <a:t>IE &amp; PA workforce report 2024</a:t>
            </a:r>
            <a:endParaRPr lang="en-US"/>
          </a:p>
        </p:txBody>
      </p:sp>
      <p:sp>
        <p:nvSpPr>
          <p:cNvPr id="4" name="Text Placeholder 3">
            <a:extLst>
              <a:ext uri="{FF2B5EF4-FFF2-40B4-BE49-F238E27FC236}">
                <a16:creationId xmlns:a16="http://schemas.microsoft.com/office/drawing/2014/main" id="{90B4CB84-1354-0F5B-9A20-AFC3718A1A90}"/>
              </a:ext>
            </a:extLst>
          </p:cNvPr>
          <p:cNvSpPr>
            <a:spLocks noGrp="1"/>
          </p:cNvSpPr>
          <p:nvPr>
            <p:ph type="body" sz="quarter" idx="12"/>
          </p:nvPr>
        </p:nvSpPr>
        <p:spPr/>
        <p:txBody>
          <a:bodyPr lIns="91440" tIns="45720" rIns="91440" bIns="45720" anchor="t"/>
          <a:lstStyle/>
          <a:p>
            <a:r>
              <a:rPr lang="en-US">
                <a:cs typeface="Arial"/>
              </a:rPr>
              <a:t>Interactive data </a:t>
            </a:r>
            <a:r>
              <a:rPr lang="en-US" err="1">
                <a:cs typeface="Arial"/>
              </a:rPr>
              <a:t>visualisations</a:t>
            </a:r>
          </a:p>
        </p:txBody>
      </p:sp>
      <p:pic>
        <p:nvPicPr>
          <p:cNvPr id="5" name="Picture 4" descr="A screenshot of a web page&#10;&#10;Description automatically generated">
            <a:extLst>
              <a:ext uri="{FF2B5EF4-FFF2-40B4-BE49-F238E27FC236}">
                <a16:creationId xmlns:a16="http://schemas.microsoft.com/office/drawing/2014/main" id="{8D44CDAC-E63C-F56D-B192-0F88621DF6B5}"/>
              </a:ext>
            </a:extLst>
          </p:cNvPr>
          <p:cNvPicPr>
            <a:picLocks noChangeAspect="1"/>
          </p:cNvPicPr>
          <p:nvPr/>
        </p:nvPicPr>
        <p:blipFill rotWithShape="1">
          <a:blip r:embed="rId4"/>
          <a:srcRect l="22051" t="11566" r="22308" b="5060"/>
          <a:stretch/>
        </p:blipFill>
        <p:spPr>
          <a:xfrm>
            <a:off x="768927" y="2076884"/>
            <a:ext cx="5305880" cy="4206074"/>
          </a:xfrm>
          <a:prstGeom prst="rect">
            <a:avLst/>
          </a:prstGeom>
        </p:spPr>
      </p:pic>
    </p:spTree>
    <p:extLst>
      <p:ext uri="{BB962C8B-B14F-4D97-AF65-F5344CB8AC3E}">
        <p14:creationId xmlns:p14="http://schemas.microsoft.com/office/powerpoint/2010/main" val="3706502326"/>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8391C33-D537-392F-1A88-6E7F07DBB7F3}"/>
              </a:ext>
            </a:extLst>
          </p:cNvPr>
          <p:cNvSpPr>
            <a:spLocks noGrp="1"/>
          </p:cNvSpPr>
          <p:nvPr>
            <p:ph type="body" sz="quarter" idx="11"/>
          </p:nvPr>
        </p:nvSpPr>
        <p:spPr>
          <a:xfrm>
            <a:off x="367729" y="1254399"/>
            <a:ext cx="8609883" cy="5053753"/>
          </a:xfrm>
        </p:spPr>
        <p:txBody>
          <a:bodyPr lIns="91440" tIns="45720" rIns="91440" bIns="45720" anchor="t"/>
          <a:lstStyle/>
          <a:p>
            <a:r>
              <a:rPr lang="en-US">
                <a:cs typeface="Arial"/>
              </a:rPr>
              <a:t>Published Feb 2023: Set’s out the Role of ICBs</a:t>
            </a:r>
          </a:p>
          <a:p>
            <a:r>
              <a:rPr lang="en-US">
                <a:cs typeface="Arial"/>
              </a:rPr>
              <a:t>PHBs explained, incl. new definition and narrative for PHBs</a:t>
            </a:r>
            <a:endParaRPr lang="en-US"/>
          </a:p>
          <a:p>
            <a:r>
              <a:rPr lang="en-US">
                <a:cs typeface="Arial"/>
              </a:rPr>
              <a:t>I statements – what good looks like for people and families</a:t>
            </a:r>
            <a:endParaRPr lang="en-US"/>
          </a:p>
          <a:p>
            <a:r>
              <a:rPr lang="en-US">
                <a:cs typeface="Arial"/>
              </a:rPr>
              <a:t>Principles and enablers for PHBs</a:t>
            </a:r>
            <a:endParaRPr lang="en-US"/>
          </a:p>
          <a:p>
            <a:r>
              <a:rPr lang="en-US">
                <a:cs typeface="Arial"/>
              </a:rPr>
              <a:t>Quality Standards – strategic and operational delivery</a:t>
            </a:r>
            <a:endParaRPr lang="en-US"/>
          </a:p>
          <a:p>
            <a:r>
              <a:rPr lang="en-US">
                <a:cs typeface="Arial"/>
              </a:rPr>
              <a:t>Case studies</a:t>
            </a:r>
            <a:endParaRPr lang="en-US"/>
          </a:p>
          <a:p>
            <a:r>
              <a:rPr lang="en-US">
                <a:cs typeface="Arial"/>
              </a:rPr>
              <a:t>Additional support </a:t>
            </a:r>
            <a:br>
              <a:rPr lang="en-US">
                <a:cs typeface="Arial"/>
              </a:rPr>
            </a:br>
            <a:r>
              <a:rPr lang="en-US">
                <a:cs typeface="Arial"/>
              </a:rPr>
              <a:t>and resources</a:t>
            </a:r>
            <a:endParaRPr lang="en-US"/>
          </a:p>
          <a:p>
            <a:r>
              <a:rPr lang="en-US">
                <a:cs typeface="Arial"/>
              </a:rPr>
              <a:t>Each step of the PHB </a:t>
            </a:r>
            <a:br>
              <a:rPr lang="en-US">
                <a:cs typeface="Arial"/>
              </a:rPr>
            </a:br>
            <a:r>
              <a:rPr lang="en-US">
                <a:cs typeface="Arial"/>
              </a:rPr>
              <a:t>process explains: </a:t>
            </a:r>
            <a:br>
              <a:rPr lang="en-US">
                <a:cs typeface="Arial"/>
              </a:rPr>
            </a:br>
            <a:r>
              <a:rPr lang="en-US">
                <a:cs typeface="Arial"/>
              </a:rPr>
              <a:t>what it means for people </a:t>
            </a:r>
            <a:br>
              <a:rPr lang="en-US">
                <a:cs typeface="Arial"/>
              </a:rPr>
            </a:br>
            <a:r>
              <a:rPr lang="en-US">
                <a:cs typeface="Arial"/>
              </a:rPr>
              <a:t>and the quality standards</a:t>
            </a:r>
            <a:endParaRPr lang="en-US"/>
          </a:p>
          <a:p>
            <a:endParaRPr lang="en-US">
              <a:cs typeface="Arial"/>
            </a:endParaRPr>
          </a:p>
        </p:txBody>
      </p:sp>
      <p:sp>
        <p:nvSpPr>
          <p:cNvPr id="2" name="Title 1">
            <a:extLst>
              <a:ext uri="{FF2B5EF4-FFF2-40B4-BE49-F238E27FC236}">
                <a16:creationId xmlns:a16="http://schemas.microsoft.com/office/drawing/2014/main" id="{86247410-91C9-87ED-18AD-F388ABED1D94}"/>
              </a:ext>
            </a:extLst>
          </p:cNvPr>
          <p:cNvSpPr>
            <a:spLocks noGrp="1"/>
          </p:cNvSpPr>
          <p:nvPr>
            <p:ph type="title"/>
          </p:nvPr>
        </p:nvSpPr>
        <p:spPr/>
        <p:txBody>
          <a:bodyPr lIns="91440" tIns="45720" rIns="91440" bIns="45720" anchor="t"/>
          <a:lstStyle/>
          <a:p>
            <a:r>
              <a:rPr lang="en-US">
                <a:cs typeface="Arial"/>
              </a:rPr>
              <a:t>PHB Quality Framework</a:t>
            </a:r>
            <a:endParaRPr lang="en-US"/>
          </a:p>
        </p:txBody>
      </p:sp>
      <p:pic>
        <p:nvPicPr>
          <p:cNvPr id="5" name="Picture 5" descr="Graphical user interface, text, application, chat or text message&#10;&#10;Description automatically generated">
            <a:extLst>
              <a:ext uri="{FF2B5EF4-FFF2-40B4-BE49-F238E27FC236}">
                <a16:creationId xmlns:a16="http://schemas.microsoft.com/office/drawing/2014/main" id="{9BC55A87-D9F1-0009-8652-E6B0B1B1570B}"/>
              </a:ext>
            </a:extLst>
          </p:cNvPr>
          <p:cNvPicPr>
            <a:picLocks noChangeAspect="1"/>
          </p:cNvPicPr>
          <p:nvPr/>
        </p:nvPicPr>
        <p:blipFill>
          <a:blip r:embed="rId3"/>
          <a:stretch>
            <a:fillRect/>
          </a:stretch>
        </p:blipFill>
        <p:spPr>
          <a:xfrm>
            <a:off x="4350589" y="3675642"/>
            <a:ext cx="4569124" cy="2482829"/>
          </a:xfrm>
          <a:prstGeom prst="rect">
            <a:avLst/>
          </a:prstGeom>
        </p:spPr>
      </p:pic>
    </p:spTree>
    <p:extLst>
      <p:ext uri="{BB962C8B-B14F-4D97-AF65-F5344CB8AC3E}">
        <p14:creationId xmlns:p14="http://schemas.microsoft.com/office/powerpoint/2010/main" val="2567838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C5E4E-3037-761B-36A0-4E17ACBADC54}"/>
              </a:ext>
            </a:extLst>
          </p:cNvPr>
          <p:cNvSpPr>
            <a:spLocks noGrp="1"/>
          </p:cNvSpPr>
          <p:nvPr>
            <p:ph type="title"/>
          </p:nvPr>
        </p:nvSpPr>
        <p:spPr/>
        <p:txBody>
          <a:bodyPr lIns="91440" tIns="45720" rIns="91440" bIns="45720" anchor="t"/>
          <a:lstStyle/>
          <a:p>
            <a:r>
              <a:rPr lang="en-GB">
                <a:cs typeface="Arial"/>
              </a:rPr>
              <a:t>Other resources</a:t>
            </a:r>
            <a:endParaRPr lang="en-GB"/>
          </a:p>
        </p:txBody>
      </p:sp>
      <p:sp>
        <p:nvSpPr>
          <p:cNvPr id="3" name="Text Placeholder 2">
            <a:extLst>
              <a:ext uri="{FF2B5EF4-FFF2-40B4-BE49-F238E27FC236}">
                <a16:creationId xmlns:a16="http://schemas.microsoft.com/office/drawing/2014/main" id="{73882640-B802-491B-FFB5-C59D069528A2}"/>
              </a:ext>
            </a:extLst>
          </p:cNvPr>
          <p:cNvSpPr>
            <a:spLocks noGrp="1"/>
          </p:cNvSpPr>
          <p:nvPr>
            <p:ph type="body" sz="quarter" idx="11"/>
          </p:nvPr>
        </p:nvSpPr>
        <p:spPr>
          <a:xfrm>
            <a:off x="367730" y="1110625"/>
            <a:ext cx="6982304" cy="5024999"/>
          </a:xfrm>
        </p:spPr>
        <p:txBody>
          <a:bodyPr lIns="91440" tIns="45720" rIns="91440" bIns="45720" anchor="t"/>
          <a:lstStyle/>
          <a:p>
            <a:pPr marL="0" indent="0">
              <a:buNone/>
            </a:pPr>
            <a:endParaRPr lang="en-GB">
              <a:cs typeface="Arial"/>
            </a:endParaRPr>
          </a:p>
          <a:p>
            <a:r>
              <a:rPr lang="en-GB">
                <a:ea typeface="+mn-lt"/>
                <a:cs typeface="+mn-lt"/>
              </a:rPr>
              <a:t>Effective supervision</a:t>
            </a:r>
            <a:br>
              <a:rPr lang="en-GB">
                <a:ea typeface="+mn-lt"/>
                <a:cs typeface="+mn-lt"/>
              </a:rPr>
            </a:br>
            <a:r>
              <a:rPr lang="en-GB">
                <a:ea typeface="+mn-lt"/>
                <a:cs typeface="+mn-lt"/>
              </a:rPr>
              <a:t> </a:t>
            </a:r>
            <a:r>
              <a:rPr lang="en-GB">
                <a:ea typeface="+mn-lt"/>
                <a:cs typeface="+mn-lt"/>
                <a:hlinkClick r:id="rId3"/>
              </a:rPr>
              <a:t>www.skillsforcare.org.uk/supervision</a:t>
            </a:r>
            <a:endParaRPr lang="en-GB">
              <a:ea typeface="+mn-lt"/>
              <a:cs typeface="+mn-lt"/>
            </a:endParaRPr>
          </a:p>
          <a:p>
            <a:r>
              <a:rPr lang="en-GB">
                <a:ea typeface="+mn-lt"/>
                <a:cs typeface="+mn-lt"/>
              </a:rPr>
              <a:t>Culturally appropriate care guide</a:t>
            </a:r>
            <a:br>
              <a:rPr lang="en-GB">
                <a:ea typeface="+mn-lt"/>
                <a:cs typeface="+mn-lt"/>
              </a:rPr>
            </a:br>
            <a:r>
              <a:rPr lang="en-GB">
                <a:ea typeface="+mn-lt"/>
                <a:cs typeface="+mn-lt"/>
              </a:rPr>
              <a:t> </a:t>
            </a:r>
            <a:r>
              <a:rPr lang="en-GB" sz="2300">
                <a:ea typeface="+mn-lt"/>
                <a:cs typeface="+mn-lt"/>
                <a:hlinkClick r:id="rId4"/>
              </a:rPr>
              <a:t>www.skillsforcare.org.uk/culturallyappropriatecare</a:t>
            </a:r>
            <a:endParaRPr lang="en-GB" sz="2300">
              <a:ea typeface="+mn-lt"/>
              <a:cs typeface="+mn-lt"/>
            </a:endParaRPr>
          </a:p>
          <a:p>
            <a:r>
              <a:rPr lang="en-GB">
                <a:ea typeface="+mn-lt"/>
                <a:cs typeface="+mn-lt"/>
              </a:rPr>
              <a:t>Integrated workforce thinking across systems: practical solutions to support integrated care systems (ICSs)</a:t>
            </a:r>
            <a:br>
              <a:rPr lang="en-GB">
                <a:ea typeface="+mn-lt"/>
                <a:cs typeface="+mn-lt"/>
              </a:rPr>
            </a:br>
            <a:r>
              <a:rPr lang="en-GB">
                <a:ea typeface="+mn-lt"/>
                <a:cs typeface="+mn-lt"/>
                <a:hlinkClick r:id="rId5"/>
              </a:rPr>
              <a:t>https://www.nhsemployers.org/publications/integrated-workforce-thinking-across-systems</a:t>
            </a:r>
            <a:endParaRPr lang="en-GB">
              <a:ea typeface="+mn-lt"/>
              <a:cs typeface="+mn-lt"/>
            </a:endParaRPr>
          </a:p>
          <a:p>
            <a:pPr marL="0" indent="0">
              <a:buNone/>
            </a:pPr>
            <a:r>
              <a:rPr lang="en-GB">
                <a:ea typeface="+mn-lt"/>
                <a:cs typeface="+mn-lt"/>
              </a:rPr>
              <a:t>Search 'care topics' on Skills for Care site for more</a:t>
            </a:r>
            <a:endParaRPr lang="en-GB">
              <a:cs typeface="Arial"/>
            </a:endParaRPr>
          </a:p>
          <a:p>
            <a:endParaRPr lang="en-GB">
              <a:cs typeface="Arial"/>
            </a:endParaRPr>
          </a:p>
        </p:txBody>
      </p:sp>
    </p:spTree>
    <p:extLst>
      <p:ext uri="{BB962C8B-B14F-4D97-AF65-F5344CB8AC3E}">
        <p14:creationId xmlns:p14="http://schemas.microsoft.com/office/powerpoint/2010/main" val="2722463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A1E7C-74C8-4380-86E3-AC9FF606EFB3}"/>
              </a:ext>
            </a:extLst>
          </p:cNvPr>
          <p:cNvSpPr>
            <a:spLocks noGrp="1"/>
          </p:cNvSpPr>
          <p:nvPr>
            <p:ph type="title"/>
          </p:nvPr>
        </p:nvSpPr>
        <p:spPr/>
        <p:txBody>
          <a:bodyPr lIns="91440" tIns="45720" rIns="91440" bIns="45720" anchor="t"/>
          <a:lstStyle/>
          <a:p>
            <a:r>
              <a:rPr lang="en-GB">
                <a:cs typeface="Arial"/>
              </a:rPr>
              <a:t>Local support</a:t>
            </a:r>
            <a:endParaRPr lang="en-GB"/>
          </a:p>
        </p:txBody>
      </p:sp>
      <p:sp>
        <p:nvSpPr>
          <p:cNvPr id="3" name="Text Placeholder 2">
            <a:extLst>
              <a:ext uri="{FF2B5EF4-FFF2-40B4-BE49-F238E27FC236}">
                <a16:creationId xmlns:a16="http://schemas.microsoft.com/office/drawing/2014/main" id="{B6DF3A1E-D4AF-4839-948A-34B37033D98C}"/>
              </a:ext>
            </a:extLst>
          </p:cNvPr>
          <p:cNvSpPr>
            <a:spLocks noGrp="1"/>
          </p:cNvSpPr>
          <p:nvPr>
            <p:ph type="body" sz="quarter" idx="11"/>
          </p:nvPr>
        </p:nvSpPr>
        <p:spPr>
          <a:xfrm>
            <a:off x="367730" y="3425379"/>
            <a:ext cx="6982304" cy="2451453"/>
          </a:xfrm>
        </p:spPr>
        <p:txBody>
          <a:bodyPr lIns="91440" tIns="45720" rIns="91440" bIns="45720" anchor="t"/>
          <a:lstStyle/>
          <a:p>
            <a:r>
              <a:rPr lang="en-GB">
                <a:cs typeface="Arial"/>
              </a:rPr>
              <a:t>Skills for Care locality managers</a:t>
            </a:r>
            <a:br>
              <a:rPr lang="en-GB">
                <a:cs typeface="Arial"/>
              </a:rPr>
            </a:br>
            <a:r>
              <a:rPr lang="en-GB">
                <a:cs typeface="Arial"/>
                <a:hlinkClick r:id="rId3"/>
              </a:rPr>
              <a:t>www.skillsforcare.org.uk/inyourarea</a:t>
            </a:r>
            <a:br>
              <a:rPr lang="en-GB">
                <a:cs typeface="Arial"/>
              </a:rPr>
            </a:br>
            <a:endParaRPr lang="en-GB">
              <a:cs typeface="Arial"/>
            </a:endParaRPr>
          </a:p>
          <a:p>
            <a:r>
              <a:rPr lang="en-GB">
                <a:cs typeface="Arial"/>
              </a:rPr>
              <a:t>Local support organisation</a:t>
            </a:r>
            <a:br>
              <a:rPr lang="en-GB">
                <a:cs typeface="Arial"/>
              </a:rPr>
            </a:br>
            <a:r>
              <a:rPr lang="en-GB">
                <a:ea typeface="+mn-lt"/>
                <a:cs typeface="+mn-lt"/>
              </a:rPr>
              <a:t>https://www.skillsforcare.org.uk/Recruitment-support/Support-individual-employers-PAs/Find-support.aspx</a:t>
            </a:r>
            <a:br>
              <a:rPr lang="en-GB">
                <a:cs typeface="Arial"/>
              </a:rPr>
            </a:br>
            <a:endParaRPr lang="en-GB">
              <a:cs typeface="Arial"/>
            </a:endParaRPr>
          </a:p>
          <a:p>
            <a:endParaRPr lang="en-GB">
              <a:cs typeface="Arial"/>
            </a:endParaRPr>
          </a:p>
          <a:p>
            <a:endParaRPr lang="en-GB">
              <a:cs typeface="Arial"/>
            </a:endParaRPr>
          </a:p>
        </p:txBody>
      </p:sp>
      <p:pic>
        <p:nvPicPr>
          <p:cNvPr id="4" name="Picture 4" descr="Diagram&#10;&#10;Description automatically generated">
            <a:extLst>
              <a:ext uri="{FF2B5EF4-FFF2-40B4-BE49-F238E27FC236}">
                <a16:creationId xmlns:a16="http://schemas.microsoft.com/office/drawing/2014/main" id="{14CCC2D3-CBBE-4081-85FC-EA5E6FB3BCFD}"/>
              </a:ext>
            </a:extLst>
          </p:cNvPr>
          <p:cNvPicPr>
            <a:picLocks noChangeAspect="1"/>
          </p:cNvPicPr>
          <p:nvPr/>
        </p:nvPicPr>
        <p:blipFill>
          <a:blip r:embed="rId4"/>
          <a:stretch>
            <a:fillRect/>
          </a:stretch>
        </p:blipFill>
        <p:spPr>
          <a:xfrm>
            <a:off x="4839417" y="975565"/>
            <a:ext cx="1923692" cy="1772606"/>
          </a:xfrm>
          <a:prstGeom prst="rect">
            <a:avLst/>
          </a:prstGeom>
        </p:spPr>
      </p:pic>
    </p:spTree>
    <p:extLst>
      <p:ext uri="{BB962C8B-B14F-4D97-AF65-F5344CB8AC3E}">
        <p14:creationId xmlns:p14="http://schemas.microsoft.com/office/powerpoint/2010/main" val="10797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069D1-8350-40CB-8FFA-390D856C4A7E}"/>
              </a:ext>
            </a:extLst>
          </p:cNvPr>
          <p:cNvSpPr>
            <a:spLocks noGrp="1"/>
          </p:cNvSpPr>
          <p:nvPr>
            <p:ph type="title"/>
          </p:nvPr>
        </p:nvSpPr>
        <p:spPr>
          <a:xfrm>
            <a:off x="367729" y="826842"/>
            <a:ext cx="6982305" cy="646811"/>
          </a:xfrm>
        </p:spPr>
        <p:txBody>
          <a:bodyPr/>
          <a:lstStyle/>
          <a:p>
            <a:r>
              <a:rPr lang="en-GB"/>
              <a:t>Why employ a PA? </a:t>
            </a:r>
            <a:br>
              <a:rPr lang="en-GB">
                <a:solidFill>
                  <a:schemeClr val="tx1"/>
                </a:solidFill>
              </a:rPr>
            </a:br>
            <a:endParaRPr lang="en-GB"/>
          </a:p>
        </p:txBody>
      </p:sp>
      <p:sp>
        <p:nvSpPr>
          <p:cNvPr id="3" name="Text Placeholder 2">
            <a:extLst>
              <a:ext uri="{FF2B5EF4-FFF2-40B4-BE49-F238E27FC236}">
                <a16:creationId xmlns:a16="http://schemas.microsoft.com/office/drawing/2014/main" id="{453D5E96-2FDD-46AF-86AD-319C3B6B7A79}"/>
              </a:ext>
            </a:extLst>
          </p:cNvPr>
          <p:cNvSpPr>
            <a:spLocks noGrp="1"/>
          </p:cNvSpPr>
          <p:nvPr>
            <p:ph type="body" sz="quarter" idx="11"/>
          </p:nvPr>
        </p:nvSpPr>
        <p:spPr>
          <a:xfrm>
            <a:off x="281500" y="1759546"/>
            <a:ext cx="7245352" cy="1929817"/>
          </a:xfrm>
        </p:spPr>
        <p:txBody>
          <a:bodyPr/>
          <a:lstStyle/>
          <a:p>
            <a:pPr marL="0" lvl="0" indent="0">
              <a:lnSpc>
                <a:spcPct val="100000"/>
              </a:lnSpc>
              <a:spcBef>
                <a:spcPct val="20000"/>
              </a:spcBef>
              <a:buClrTx/>
              <a:buNone/>
            </a:pPr>
            <a:r>
              <a:rPr lang="en-GB">
                <a:solidFill>
                  <a:prstClr val="black"/>
                </a:solidFill>
                <a:latin typeface="Arial" pitchFamily="34" charset="0"/>
                <a:cs typeface="Arial" pitchFamily="34" charset="0"/>
              </a:rPr>
              <a:t>Employing a personal assistant (PA) gives you more choice and control. </a:t>
            </a:r>
          </a:p>
          <a:p>
            <a:pPr marL="342900" lvl="0" indent="-342900">
              <a:lnSpc>
                <a:spcPct val="100000"/>
              </a:lnSpc>
              <a:spcBef>
                <a:spcPct val="20000"/>
              </a:spcBef>
            </a:pPr>
            <a:r>
              <a:rPr lang="en-GB">
                <a:solidFill>
                  <a:prstClr val="black"/>
                </a:solidFill>
                <a:latin typeface="Arial" pitchFamily="34" charset="0"/>
                <a:cs typeface="Arial" pitchFamily="34" charset="0"/>
              </a:rPr>
              <a:t>you decide what you want them to do</a:t>
            </a:r>
          </a:p>
          <a:p>
            <a:pPr marL="342900" lvl="0" indent="-342900">
              <a:lnSpc>
                <a:spcPct val="100000"/>
              </a:lnSpc>
              <a:spcBef>
                <a:spcPct val="20000"/>
              </a:spcBef>
            </a:pPr>
            <a:r>
              <a:rPr lang="en-GB">
                <a:solidFill>
                  <a:prstClr val="black"/>
                </a:solidFill>
                <a:latin typeface="Arial" pitchFamily="34" charset="0"/>
                <a:cs typeface="Arial" pitchFamily="34" charset="0"/>
              </a:rPr>
              <a:t>you decide when &amp; where you want them to work </a:t>
            </a:r>
          </a:p>
          <a:p>
            <a:endParaRPr lang="en-GB"/>
          </a:p>
        </p:txBody>
      </p:sp>
      <p:sp>
        <p:nvSpPr>
          <p:cNvPr id="5" name="TextBox 4">
            <a:extLst>
              <a:ext uri="{FF2B5EF4-FFF2-40B4-BE49-F238E27FC236}">
                <a16:creationId xmlns:a16="http://schemas.microsoft.com/office/drawing/2014/main" id="{BD834D85-A58D-4107-A787-A45BCF58FBF9}"/>
              </a:ext>
            </a:extLst>
          </p:cNvPr>
          <p:cNvSpPr txBox="1"/>
          <p:nvPr/>
        </p:nvSpPr>
        <p:spPr>
          <a:xfrm>
            <a:off x="-486582" y="4059295"/>
            <a:ext cx="3605646" cy="523220"/>
          </a:xfrm>
          <a:prstGeom prst="rect">
            <a:avLst/>
          </a:prstGeom>
          <a:noFill/>
        </p:spPr>
        <p:txBody>
          <a:bodyPr wrap="square" rtlCol="0">
            <a:spAutoFit/>
          </a:bodyPr>
          <a:lstStyle/>
          <a:p>
            <a:pPr algn="ctr"/>
            <a:r>
              <a:rPr lang="en-GB" sz="2800" b="1">
                <a:solidFill>
                  <a:srgbClr val="3B0083"/>
                </a:solidFill>
              </a:rPr>
              <a:t>exercising </a:t>
            </a:r>
          </a:p>
        </p:txBody>
      </p:sp>
      <p:sp>
        <p:nvSpPr>
          <p:cNvPr id="6" name="TextBox 5">
            <a:extLst>
              <a:ext uri="{FF2B5EF4-FFF2-40B4-BE49-F238E27FC236}">
                <a16:creationId xmlns:a16="http://schemas.microsoft.com/office/drawing/2014/main" id="{28B4BB3B-A856-488F-89DA-E5309F545AD6}"/>
              </a:ext>
            </a:extLst>
          </p:cNvPr>
          <p:cNvSpPr txBox="1"/>
          <p:nvPr/>
        </p:nvSpPr>
        <p:spPr>
          <a:xfrm>
            <a:off x="-272720" y="4874378"/>
            <a:ext cx="3605646" cy="523220"/>
          </a:xfrm>
          <a:prstGeom prst="rect">
            <a:avLst/>
          </a:prstGeom>
          <a:noFill/>
        </p:spPr>
        <p:txBody>
          <a:bodyPr wrap="square" rtlCol="0">
            <a:spAutoFit/>
          </a:bodyPr>
          <a:lstStyle/>
          <a:p>
            <a:pPr algn="ctr"/>
            <a:r>
              <a:rPr lang="en-GB" sz="2800" b="1">
                <a:solidFill>
                  <a:srgbClr val="008B95"/>
                </a:solidFill>
              </a:rPr>
              <a:t>shopping</a:t>
            </a:r>
            <a:r>
              <a:rPr lang="en-GB" sz="2800" b="1">
                <a:solidFill>
                  <a:srgbClr val="3B0083"/>
                </a:solidFill>
              </a:rPr>
              <a:t> </a:t>
            </a:r>
          </a:p>
        </p:txBody>
      </p:sp>
      <p:sp>
        <p:nvSpPr>
          <p:cNvPr id="7" name="TextBox 6">
            <a:extLst>
              <a:ext uri="{FF2B5EF4-FFF2-40B4-BE49-F238E27FC236}">
                <a16:creationId xmlns:a16="http://schemas.microsoft.com/office/drawing/2014/main" id="{8FE161DB-71A2-445C-AF6B-D02C5FF5E603}"/>
              </a:ext>
            </a:extLst>
          </p:cNvPr>
          <p:cNvSpPr txBox="1"/>
          <p:nvPr/>
        </p:nvSpPr>
        <p:spPr>
          <a:xfrm>
            <a:off x="-486582" y="5577932"/>
            <a:ext cx="3605646" cy="523220"/>
          </a:xfrm>
          <a:prstGeom prst="rect">
            <a:avLst/>
          </a:prstGeom>
          <a:noFill/>
        </p:spPr>
        <p:txBody>
          <a:bodyPr wrap="square" rtlCol="0">
            <a:spAutoFit/>
          </a:bodyPr>
          <a:lstStyle/>
          <a:p>
            <a:pPr algn="ctr"/>
            <a:r>
              <a:rPr lang="en-GB" sz="2800" b="1">
                <a:solidFill>
                  <a:srgbClr val="97D700"/>
                </a:solidFill>
              </a:rPr>
              <a:t>socialising </a:t>
            </a:r>
          </a:p>
        </p:txBody>
      </p:sp>
      <p:sp>
        <p:nvSpPr>
          <p:cNvPr id="8" name="TextBox 7">
            <a:extLst>
              <a:ext uri="{FF2B5EF4-FFF2-40B4-BE49-F238E27FC236}">
                <a16:creationId xmlns:a16="http://schemas.microsoft.com/office/drawing/2014/main" id="{174F78B7-853F-48B3-B2EF-CF0A1626A2C5}"/>
              </a:ext>
            </a:extLst>
          </p:cNvPr>
          <p:cNvSpPr txBox="1"/>
          <p:nvPr/>
        </p:nvSpPr>
        <p:spPr>
          <a:xfrm>
            <a:off x="5293333" y="3890017"/>
            <a:ext cx="2374535" cy="1384995"/>
          </a:xfrm>
          <a:prstGeom prst="rect">
            <a:avLst/>
          </a:prstGeom>
          <a:noFill/>
        </p:spPr>
        <p:txBody>
          <a:bodyPr wrap="square" rtlCol="0">
            <a:spAutoFit/>
          </a:bodyPr>
          <a:lstStyle/>
          <a:p>
            <a:pPr algn="ctr"/>
            <a:r>
              <a:rPr lang="en-GB" sz="2800" b="1">
                <a:solidFill>
                  <a:srgbClr val="008B95"/>
                </a:solidFill>
              </a:rPr>
              <a:t>going to work or college</a:t>
            </a:r>
            <a:r>
              <a:rPr lang="en-GB" sz="2800" b="1">
                <a:solidFill>
                  <a:srgbClr val="3B0083"/>
                </a:solidFill>
              </a:rPr>
              <a:t> </a:t>
            </a:r>
          </a:p>
        </p:txBody>
      </p:sp>
      <p:sp>
        <p:nvSpPr>
          <p:cNvPr id="9" name="TextBox 8">
            <a:extLst>
              <a:ext uri="{FF2B5EF4-FFF2-40B4-BE49-F238E27FC236}">
                <a16:creationId xmlns:a16="http://schemas.microsoft.com/office/drawing/2014/main" id="{EB3C7745-AF8F-4402-80C1-12A979FE49B2}"/>
              </a:ext>
            </a:extLst>
          </p:cNvPr>
          <p:cNvSpPr txBox="1"/>
          <p:nvPr/>
        </p:nvSpPr>
        <p:spPr>
          <a:xfrm>
            <a:off x="2571333" y="4938689"/>
            <a:ext cx="2848565" cy="523220"/>
          </a:xfrm>
          <a:prstGeom prst="rect">
            <a:avLst/>
          </a:prstGeom>
          <a:noFill/>
        </p:spPr>
        <p:txBody>
          <a:bodyPr wrap="square" rtlCol="0">
            <a:spAutoFit/>
          </a:bodyPr>
          <a:lstStyle/>
          <a:p>
            <a:pPr algn="ctr"/>
            <a:r>
              <a:rPr lang="en-GB" sz="2800" b="1">
                <a:solidFill>
                  <a:srgbClr val="3B0083"/>
                </a:solidFill>
              </a:rPr>
              <a:t>personal care </a:t>
            </a:r>
          </a:p>
        </p:txBody>
      </p:sp>
      <p:sp>
        <p:nvSpPr>
          <p:cNvPr id="10" name="TextBox 9">
            <a:extLst>
              <a:ext uri="{FF2B5EF4-FFF2-40B4-BE49-F238E27FC236}">
                <a16:creationId xmlns:a16="http://schemas.microsoft.com/office/drawing/2014/main" id="{9B2885E4-4C5B-4C63-B6C8-DBF2BFC8EDBA}"/>
              </a:ext>
            </a:extLst>
          </p:cNvPr>
          <p:cNvSpPr txBox="1"/>
          <p:nvPr/>
        </p:nvSpPr>
        <p:spPr>
          <a:xfrm>
            <a:off x="2663168" y="4121704"/>
            <a:ext cx="2756730" cy="523220"/>
          </a:xfrm>
          <a:prstGeom prst="rect">
            <a:avLst/>
          </a:prstGeom>
          <a:noFill/>
        </p:spPr>
        <p:txBody>
          <a:bodyPr wrap="square" rtlCol="0">
            <a:spAutoFit/>
          </a:bodyPr>
          <a:lstStyle/>
          <a:p>
            <a:pPr algn="ctr"/>
            <a:r>
              <a:rPr lang="en-GB" sz="2800" b="1">
                <a:solidFill>
                  <a:srgbClr val="97D700"/>
                </a:solidFill>
              </a:rPr>
              <a:t>health tasks</a:t>
            </a:r>
          </a:p>
        </p:txBody>
      </p:sp>
      <p:sp>
        <p:nvSpPr>
          <p:cNvPr id="11" name="TextBox 10">
            <a:extLst>
              <a:ext uri="{FF2B5EF4-FFF2-40B4-BE49-F238E27FC236}">
                <a16:creationId xmlns:a16="http://schemas.microsoft.com/office/drawing/2014/main" id="{459D58FE-710C-4EF1-A7FA-77150B50B53F}"/>
              </a:ext>
            </a:extLst>
          </p:cNvPr>
          <p:cNvSpPr txBox="1"/>
          <p:nvPr/>
        </p:nvSpPr>
        <p:spPr>
          <a:xfrm>
            <a:off x="2101353" y="5672496"/>
            <a:ext cx="3605646" cy="523220"/>
          </a:xfrm>
          <a:prstGeom prst="rect">
            <a:avLst/>
          </a:prstGeom>
          <a:noFill/>
        </p:spPr>
        <p:txBody>
          <a:bodyPr wrap="square" rtlCol="0">
            <a:spAutoFit/>
          </a:bodyPr>
          <a:lstStyle/>
          <a:p>
            <a:pPr algn="ctr"/>
            <a:r>
              <a:rPr lang="en-GB" sz="2800" b="1">
                <a:solidFill>
                  <a:srgbClr val="008B95"/>
                </a:solidFill>
              </a:rPr>
              <a:t>cooking</a:t>
            </a:r>
            <a:r>
              <a:rPr lang="en-GB" sz="2800" b="1">
                <a:solidFill>
                  <a:srgbClr val="3B0083"/>
                </a:solidFill>
              </a:rPr>
              <a:t> </a:t>
            </a:r>
          </a:p>
        </p:txBody>
      </p:sp>
      <p:sp>
        <p:nvSpPr>
          <p:cNvPr id="12" name="TextBox 11">
            <a:extLst>
              <a:ext uri="{FF2B5EF4-FFF2-40B4-BE49-F238E27FC236}">
                <a16:creationId xmlns:a16="http://schemas.microsoft.com/office/drawing/2014/main" id="{48FA4046-ED25-4018-AC12-89AAC19BACA1}"/>
              </a:ext>
            </a:extLst>
          </p:cNvPr>
          <p:cNvSpPr txBox="1"/>
          <p:nvPr/>
        </p:nvSpPr>
        <p:spPr>
          <a:xfrm>
            <a:off x="5012369" y="5492162"/>
            <a:ext cx="2545667" cy="523220"/>
          </a:xfrm>
          <a:prstGeom prst="rect">
            <a:avLst/>
          </a:prstGeom>
          <a:noFill/>
        </p:spPr>
        <p:txBody>
          <a:bodyPr wrap="square" rtlCol="0">
            <a:spAutoFit/>
          </a:bodyPr>
          <a:lstStyle/>
          <a:p>
            <a:pPr algn="ctr"/>
            <a:r>
              <a:rPr lang="en-GB" sz="2800" b="1">
                <a:solidFill>
                  <a:srgbClr val="3B0083"/>
                </a:solidFill>
              </a:rPr>
              <a:t>appointments</a:t>
            </a:r>
          </a:p>
        </p:txBody>
      </p:sp>
    </p:spTree>
    <p:extLst>
      <p:ext uri="{BB962C8B-B14F-4D97-AF65-F5344CB8AC3E}">
        <p14:creationId xmlns:p14="http://schemas.microsoft.com/office/powerpoint/2010/main" val="2288291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9148-B6D6-4677-BCA7-7200891D435D}"/>
              </a:ext>
            </a:extLst>
          </p:cNvPr>
          <p:cNvSpPr>
            <a:spLocks noGrp="1"/>
          </p:cNvSpPr>
          <p:nvPr>
            <p:ph type="title"/>
          </p:nvPr>
        </p:nvSpPr>
        <p:spPr>
          <a:xfrm>
            <a:off x="367730" y="634871"/>
            <a:ext cx="6982305" cy="646811"/>
          </a:xfrm>
        </p:spPr>
        <p:txBody>
          <a:bodyPr/>
          <a:lstStyle/>
          <a:p>
            <a:r>
              <a:rPr lang="en-GB"/>
              <a:t>Quarterly newsletter</a:t>
            </a:r>
          </a:p>
        </p:txBody>
      </p:sp>
      <p:sp>
        <p:nvSpPr>
          <p:cNvPr id="3" name="Text Placeholder 2">
            <a:extLst>
              <a:ext uri="{FF2B5EF4-FFF2-40B4-BE49-F238E27FC236}">
                <a16:creationId xmlns:a16="http://schemas.microsoft.com/office/drawing/2014/main" id="{CA12B89B-02C2-404B-8690-A472B6264086}"/>
              </a:ext>
            </a:extLst>
          </p:cNvPr>
          <p:cNvSpPr>
            <a:spLocks noGrp="1"/>
          </p:cNvSpPr>
          <p:nvPr>
            <p:ph type="body" sz="quarter" idx="11"/>
          </p:nvPr>
        </p:nvSpPr>
        <p:spPr>
          <a:xfrm>
            <a:off x="367731" y="2218633"/>
            <a:ext cx="6982302" cy="2706624"/>
          </a:xfrm>
        </p:spPr>
        <p:txBody>
          <a:bodyPr lIns="91440" tIns="45720" rIns="91440" bIns="45720" anchor="t"/>
          <a:lstStyle/>
          <a:p>
            <a:r>
              <a:rPr lang="en-GB"/>
              <a:t>create an account on the Skills for Care website</a:t>
            </a:r>
          </a:p>
          <a:p>
            <a:r>
              <a:rPr lang="en-GB"/>
              <a:t>select the </a:t>
            </a:r>
            <a:r>
              <a:rPr lang="en-GB" b="1">
                <a:solidFill>
                  <a:schemeClr val="accent1"/>
                </a:solidFill>
              </a:rPr>
              <a:t>'Newsletter for individual employers and those who support them'</a:t>
            </a:r>
            <a:r>
              <a:rPr lang="en-GB" b="1"/>
              <a:t> </a:t>
            </a:r>
            <a:r>
              <a:rPr lang="en-GB"/>
              <a:t>option under the 'Contact preferences' section.</a:t>
            </a:r>
          </a:p>
          <a:p>
            <a:pPr marL="0" indent="0">
              <a:buNone/>
            </a:pPr>
            <a:endParaRPr lang="en-GB"/>
          </a:p>
          <a:p>
            <a:pPr marL="0" indent="0">
              <a:buNone/>
            </a:pPr>
            <a:endParaRPr lang="en-GB"/>
          </a:p>
          <a:p>
            <a:pPr marL="0" indent="0">
              <a:buNone/>
            </a:pPr>
            <a:endParaRPr lang="en-GB">
              <a:cs typeface="Arial" panose="020B0604020202020204"/>
            </a:endParaRPr>
          </a:p>
          <a:p>
            <a:pPr marL="0" indent="0">
              <a:buNone/>
            </a:pPr>
            <a:endParaRPr lang="en-GB"/>
          </a:p>
          <a:p>
            <a:pPr marL="0" indent="0">
              <a:buNone/>
            </a:pPr>
            <a:r>
              <a:rPr lang="en-GB" sz="1600" b="1">
                <a:hlinkClick r:id="rId3"/>
              </a:rPr>
              <a:t>www.skillsforcare.org.uk/Employing-your-own-care-and-support/Sign-up-to-our-newsletter/Sign-up-to-our-newsletter.aspx</a:t>
            </a:r>
            <a:endParaRPr lang="en-GB" sz="1600" b="1"/>
          </a:p>
          <a:p>
            <a:endParaRPr lang="en-GB"/>
          </a:p>
        </p:txBody>
      </p:sp>
      <p:sp>
        <p:nvSpPr>
          <p:cNvPr id="4" name="Text Placeholder 3">
            <a:extLst>
              <a:ext uri="{FF2B5EF4-FFF2-40B4-BE49-F238E27FC236}">
                <a16:creationId xmlns:a16="http://schemas.microsoft.com/office/drawing/2014/main" id="{77239FD9-34D8-43FB-A651-7C91FF6F8957}"/>
              </a:ext>
            </a:extLst>
          </p:cNvPr>
          <p:cNvSpPr>
            <a:spLocks noGrp="1"/>
          </p:cNvSpPr>
          <p:nvPr>
            <p:ph type="body" sz="quarter" idx="12"/>
          </p:nvPr>
        </p:nvSpPr>
        <p:spPr/>
        <p:txBody>
          <a:bodyPr/>
          <a:lstStyle/>
          <a:p>
            <a:pPr marL="0" indent="0">
              <a:buNone/>
            </a:pPr>
            <a:r>
              <a:rPr lang="en-GB">
                <a:solidFill>
                  <a:schemeClr val="tx1"/>
                </a:solidFill>
              </a:rPr>
              <a:t>Subscribe to our newsletter and to keep up to date, simply: </a:t>
            </a:r>
          </a:p>
        </p:txBody>
      </p:sp>
      <p:pic>
        <p:nvPicPr>
          <p:cNvPr id="5" name="Picture 4">
            <a:extLst>
              <a:ext uri="{FF2B5EF4-FFF2-40B4-BE49-F238E27FC236}">
                <a16:creationId xmlns:a16="http://schemas.microsoft.com/office/drawing/2014/main" id="{DE56B364-628F-43FB-AA77-5A4BF831E74B}"/>
              </a:ext>
            </a:extLst>
          </p:cNvPr>
          <p:cNvPicPr>
            <a:picLocks noChangeAspect="1"/>
          </p:cNvPicPr>
          <p:nvPr/>
        </p:nvPicPr>
        <p:blipFill rotWithShape="1">
          <a:blip r:embed="rId4"/>
          <a:srcRect l="25972" t="19136" r="26528" b="28025"/>
          <a:stretch/>
        </p:blipFill>
        <p:spPr>
          <a:xfrm>
            <a:off x="4745255" y="3834750"/>
            <a:ext cx="2342782" cy="1465741"/>
          </a:xfrm>
          <a:prstGeom prst="rect">
            <a:avLst/>
          </a:prstGeom>
        </p:spPr>
      </p:pic>
    </p:spTree>
    <p:extLst>
      <p:ext uri="{BB962C8B-B14F-4D97-AF65-F5344CB8AC3E}">
        <p14:creationId xmlns:p14="http://schemas.microsoft.com/office/powerpoint/2010/main" val="924463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8585EE-F6B0-4539-BE21-A586ECFD8DCB}"/>
              </a:ext>
            </a:extLst>
          </p:cNvPr>
          <p:cNvSpPr>
            <a:spLocks noGrp="1"/>
          </p:cNvSpPr>
          <p:nvPr>
            <p:ph type="title"/>
          </p:nvPr>
        </p:nvSpPr>
        <p:spPr/>
        <p:txBody>
          <a:bodyPr/>
          <a:lstStyle/>
          <a:p>
            <a:r>
              <a:rPr lang="en-GB"/>
              <a:t>www.skillsforcare.org.uk/iepahub</a:t>
            </a:r>
          </a:p>
        </p:txBody>
      </p:sp>
    </p:spTree>
    <p:extLst>
      <p:ext uri="{BB962C8B-B14F-4D97-AF65-F5344CB8AC3E}">
        <p14:creationId xmlns:p14="http://schemas.microsoft.com/office/powerpoint/2010/main" val="3748122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CBF29F-BFED-41BD-96F2-FE978011432E}"/>
              </a:ext>
            </a:extLst>
          </p:cNvPr>
          <p:cNvSpPr txBox="1"/>
          <p:nvPr/>
        </p:nvSpPr>
        <p:spPr>
          <a:xfrm>
            <a:off x="995082" y="2090172"/>
            <a:ext cx="7153835" cy="2677656"/>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4400" b="1" i="0" u="none" strike="noStrike" kern="0" cap="none" spc="0" normalizeH="0" baseline="0" noProof="0">
                <a:ln>
                  <a:noFill/>
                </a:ln>
                <a:solidFill>
                  <a:srgbClr val="0079C2"/>
                </a:solidFill>
                <a:effectLst/>
                <a:uLnTx/>
                <a:uFillTx/>
              </a:rPr>
              <a:t>“This is the only path for true independence, choice and control.” </a:t>
            </a:r>
          </a:p>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079C2"/>
              </a:solidFill>
              <a:effectLst/>
              <a:uLnTx/>
              <a:uFillTx/>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GB" sz="1800" b="1" i="0" u="none" strike="noStrike" kern="0" cap="none" spc="0" normalizeH="0" baseline="0" noProof="0">
                <a:ln>
                  <a:noFill/>
                </a:ln>
                <a:solidFill>
                  <a:prstClr val="black"/>
                </a:solidFill>
                <a:effectLst/>
                <a:uLnTx/>
                <a:uFillTx/>
              </a:rPr>
              <a:t>Nadia Clarke, Individual Employer </a:t>
            </a:r>
          </a:p>
        </p:txBody>
      </p:sp>
    </p:spTree>
    <p:extLst>
      <p:ext uri="{BB962C8B-B14F-4D97-AF65-F5344CB8AC3E}">
        <p14:creationId xmlns:p14="http://schemas.microsoft.com/office/powerpoint/2010/main" val="3263253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6D482-35B1-4364-970E-D13710C6AE08}"/>
              </a:ext>
            </a:extLst>
          </p:cNvPr>
          <p:cNvSpPr>
            <a:spLocks noGrp="1"/>
          </p:cNvSpPr>
          <p:nvPr>
            <p:ph type="title"/>
          </p:nvPr>
        </p:nvSpPr>
        <p:spPr/>
        <p:txBody>
          <a:bodyPr/>
          <a:lstStyle/>
          <a:p>
            <a:r>
              <a:rPr lang="en-GB"/>
              <a:t>Steering group</a:t>
            </a:r>
          </a:p>
        </p:txBody>
      </p:sp>
      <p:graphicFrame>
        <p:nvGraphicFramePr>
          <p:cNvPr id="3" name="Diagram 2">
            <a:extLst>
              <a:ext uri="{FF2B5EF4-FFF2-40B4-BE49-F238E27FC236}">
                <a16:creationId xmlns:a16="http://schemas.microsoft.com/office/drawing/2014/main" id="{19D98960-9BD7-48B9-A7CA-4BBDAA84F948}"/>
              </a:ext>
            </a:extLst>
          </p:cNvPr>
          <p:cNvGraphicFramePr/>
          <p:nvPr>
            <p:extLst>
              <p:ext uri="{D42A27DB-BD31-4B8C-83A1-F6EECF244321}">
                <p14:modId xmlns:p14="http://schemas.microsoft.com/office/powerpoint/2010/main" val="2948571393"/>
              </p:ext>
            </p:extLst>
          </p:nvPr>
        </p:nvGraphicFramePr>
        <p:xfrm>
          <a:off x="193557" y="1351028"/>
          <a:ext cx="8950443" cy="4786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8739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EF2F8-F2DC-42B0-B9DC-B4BFD1D1DD3E}"/>
              </a:ext>
            </a:extLst>
          </p:cNvPr>
          <p:cNvSpPr>
            <a:spLocks noGrp="1"/>
          </p:cNvSpPr>
          <p:nvPr>
            <p:ph type="title"/>
          </p:nvPr>
        </p:nvSpPr>
        <p:spPr>
          <a:xfrm>
            <a:off x="367730" y="722376"/>
            <a:ext cx="6982305" cy="646811"/>
          </a:xfrm>
        </p:spPr>
        <p:txBody>
          <a:bodyPr/>
          <a:lstStyle/>
          <a:p>
            <a:r>
              <a:rPr lang="en-GB"/>
              <a:t>Information hub for individual employers and PAs</a:t>
            </a:r>
          </a:p>
        </p:txBody>
      </p:sp>
      <p:sp>
        <p:nvSpPr>
          <p:cNvPr id="3" name="Text Placeholder 2">
            <a:extLst>
              <a:ext uri="{FF2B5EF4-FFF2-40B4-BE49-F238E27FC236}">
                <a16:creationId xmlns:a16="http://schemas.microsoft.com/office/drawing/2014/main" id="{D0CE5D63-7164-44D9-A891-27BB84630E56}"/>
              </a:ext>
            </a:extLst>
          </p:cNvPr>
          <p:cNvSpPr>
            <a:spLocks noGrp="1"/>
          </p:cNvSpPr>
          <p:nvPr>
            <p:ph type="body" sz="quarter" idx="11"/>
          </p:nvPr>
        </p:nvSpPr>
        <p:spPr>
          <a:xfrm>
            <a:off x="367730" y="1920325"/>
            <a:ext cx="6982304" cy="3989830"/>
          </a:xfrm>
        </p:spPr>
        <p:txBody>
          <a:bodyPr/>
          <a:lstStyle/>
          <a:p>
            <a:pPr marL="0" lvl="0" indent="0">
              <a:lnSpc>
                <a:spcPct val="100000"/>
              </a:lnSpc>
              <a:spcBef>
                <a:spcPct val="20000"/>
              </a:spcBef>
              <a:buClrTx/>
              <a:buNone/>
              <a:defRPr/>
            </a:pPr>
            <a:r>
              <a:rPr lang="en-GB" altLang="en-US">
                <a:solidFill>
                  <a:prstClr val="black"/>
                </a:solidFill>
                <a:latin typeface="Arial" pitchFamily="34" charset="0"/>
                <a:cs typeface="Arial" pitchFamily="34" charset="0"/>
              </a:rPr>
              <a:t>Our </a:t>
            </a:r>
            <a:r>
              <a:rPr lang="en-GB" altLang="en-US">
                <a:solidFill>
                  <a:prstClr val="black"/>
                </a:solidFill>
                <a:latin typeface="Arial" pitchFamily="34" charset="0"/>
                <a:cs typeface="Arial" pitchFamily="34" charset="0"/>
                <a:hlinkClick r:id="rId3"/>
              </a:rPr>
              <a:t>website</a:t>
            </a:r>
            <a:r>
              <a:rPr lang="en-GB" altLang="en-US">
                <a:solidFill>
                  <a:prstClr val="black"/>
                </a:solidFill>
                <a:latin typeface="Arial" pitchFamily="34" charset="0"/>
                <a:cs typeface="Arial" pitchFamily="34" charset="0"/>
              </a:rPr>
              <a:t> has links to practical advice, guidance and resources for:</a:t>
            </a:r>
          </a:p>
          <a:p>
            <a:pPr marL="342900" lvl="0" indent="-342900">
              <a:lnSpc>
                <a:spcPct val="100000"/>
              </a:lnSpc>
              <a:spcBef>
                <a:spcPct val="20000"/>
              </a:spcBef>
              <a:defRPr/>
            </a:pPr>
            <a:r>
              <a:rPr lang="en-GB" altLang="en-US">
                <a:solidFill>
                  <a:prstClr val="black"/>
                </a:solidFill>
                <a:latin typeface="Arial" pitchFamily="34" charset="0"/>
                <a:cs typeface="Arial" pitchFamily="34" charset="0"/>
              </a:rPr>
              <a:t>Individual employers</a:t>
            </a:r>
          </a:p>
          <a:p>
            <a:pPr marL="342900" lvl="0" indent="-342900">
              <a:lnSpc>
                <a:spcPct val="100000"/>
              </a:lnSpc>
              <a:spcBef>
                <a:spcPct val="20000"/>
              </a:spcBef>
              <a:defRPr/>
            </a:pPr>
            <a:r>
              <a:rPr lang="en-GB" altLang="en-US">
                <a:solidFill>
                  <a:prstClr val="black"/>
                </a:solidFill>
                <a:latin typeface="Arial" pitchFamily="34" charset="0"/>
                <a:cs typeface="Arial" pitchFamily="34" charset="0"/>
              </a:rPr>
              <a:t>Personal assistants (PAs)</a:t>
            </a:r>
          </a:p>
          <a:p>
            <a:pPr marL="342900" lvl="0" indent="-342900">
              <a:lnSpc>
                <a:spcPct val="100000"/>
              </a:lnSpc>
              <a:spcBef>
                <a:spcPct val="20000"/>
              </a:spcBef>
              <a:defRPr/>
            </a:pPr>
            <a:r>
              <a:rPr lang="en-GB" altLang="en-US">
                <a:solidFill>
                  <a:prstClr val="black"/>
                </a:solidFill>
                <a:latin typeface="Arial" pitchFamily="34" charset="0"/>
                <a:cs typeface="Arial" pitchFamily="34" charset="0"/>
              </a:rPr>
              <a:t>People who support individual employers and PAs</a:t>
            </a:r>
          </a:p>
          <a:p>
            <a:pPr marL="342900" lvl="0" indent="-342900">
              <a:lnSpc>
                <a:spcPct val="100000"/>
              </a:lnSpc>
              <a:spcBef>
                <a:spcPct val="20000"/>
              </a:spcBef>
              <a:defRPr/>
            </a:pPr>
            <a:r>
              <a:rPr lang="en-GB" altLang="en-US">
                <a:solidFill>
                  <a:prstClr val="black"/>
                </a:solidFill>
                <a:latin typeface="Arial" pitchFamily="34" charset="0"/>
                <a:cs typeface="Arial" pitchFamily="34" charset="0"/>
              </a:rPr>
              <a:t>Links to local support organisations, funding and quarterly newsletter</a:t>
            </a:r>
          </a:p>
          <a:p>
            <a:pPr marL="0" lvl="0" indent="0">
              <a:lnSpc>
                <a:spcPct val="100000"/>
              </a:lnSpc>
              <a:spcBef>
                <a:spcPct val="20000"/>
              </a:spcBef>
              <a:buClrTx/>
              <a:buNone/>
              <a:defRPr/>
            </a:pPr>
            <a:r>
              <a:rPr lang="en-GB" sz="2000">
                <a:solidFill>
                  <a:srgbClr val="005EB8"/>
                </a:solidFill>
                <a:latin typeface="Arial" pitchFamily="34" charset="0"/>
                <a:cs typeface="Arial" pitchFamily="34" charset="0"/>
              </a:rPr>
              <a:t>https://www.skillsforcare.org.uk/Recruitment-support/Support-individual-employers-PAs/Support-for-individual-employers-and-PAs.aspx</a:t>
            </a:r>
          </a:p>
          <a:p>
            <a:endParaRPr lang="en-GB"/>
          </a:p>
        </p:txBody>
      </p:sp>
    </p:spTree>
    <p:extLst>
      <p:ext uri="{BB962C8B-B14F-4D97-AF65-F5344CB8AC3E}">
        <p14:creationId xmlns:p14="http://schemas.microsoft.com/office/powerpoint/2010/main" val="1145837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9148-B6D6-4677-BCA7-7200891D435D}"/>
              </a:ext>
            </a:extLst>
          </p:cNvPr>
          <p:cNvSpPr>
            <a:spLocks noGrp="1"/>
          </p:cNvSpPr>
          <p:nvPr>
            <p:ph type="title"/>
          </p:nvPr>
        </p:nvSpPr>
        <p:spPr>
          <a:xfrm>
            <a:off x="367730" y="441325"/>
            <a:ext cx="6890910" cy="850742"/>
          </a:xfrm>
        </p:spPr>
        <p:txBody>
          <a:bodyPr/>
          <a:lstStyle/>
          <a:p>
            <a:r>
              <a:rPr lang="en-GB" sz="3200">
                <a:hlinkClick r:id="rId4"/>
              </a:rPr>
              <a:t>Recorded Webinars</a:t>
            </a:r>
            <a:endParaRPr lang="en-GB" sz="3200"/>
          </a:p>
        </p:txBody>
      </p:sp>
      <p:sp>
        <p:nvSpPr>
          <p:cNvPr id="7" name="Text Placeholder 6">
            <a:extLst>
              <a:ext uri="{FF2B5EF4-FFF2-40B4-BE49-F238E27FC236}">
                <a16:creationId xmlns:a16="http://schemas.microsoft.com/office/drawing/2014/main" id="{59CAFD73-B965-4A2E-AEC3-88DA30126F25}"/>
              </a:ext>
            </a:extLst>
          </p:cNvPr>
          <p:cNvSpPr>
            <a:spLocks noGrp="1"/>
          </p:cNvSpPr>
          <p:nvPr>
            <p:ph type="body" sz="quarter" idx="11"/>
          </p:nvPr>
        </p:nvSpPr>
        <p:spPr>
          <a:xfrm>
            <a:off x="367729" y="1052052"/>
            <a:ext cx="7223241" cy="5037929"/>
          </a:xfrm>
        </p:spPr>
        <p:txBody>
          <a:bodyPr/>
          <a:lstStyle/>
          <a:p>
            <a:pPr marL="0" indent="0">
              <a:buNone/>
            </a:pPr>
            <a:endParaRPr lang="en-GB"/>
          </a:p>
          <a:p>
            <a:pPr marL="342900" lvl="0" indent="-342900">
              <a:lnSpc>
                <a:spcPct val="90000"/>
              </a:lnSpc>
              <a:spcAft>
                <a:spcPts val="800"/>
              </a:spcAft>
              <a:buFont typeface="Wingdings" panose="05000000000000000000" pitchFamily="2" charset="2"/>
              <a:buChar char=""/>
              <a:tabLst>
                <a:tab pos="457200" algn="l"/>
              </a:tabLst>
            </a:pPr>
            <a:r>
              <a:rPr lang="en-GB" sz="2000" b="1" kern="1200">
                <a:solidFill>
                  <a:srgbClr val="000000"/>
                </a:solidFill>
                <a:effectLst/>
                <a:latin typeface="+mj-lt"/>
                <a:ea typeface="Times New Roman" panose="02020603050405020304" pitchFamily="18" charset="0"/>
                <a:cs typeface="Times New Roman" panose="02020603050405020304" pitchFamily="18" charset="0"/>
              </a:rPr>
              <a:t>Delegating healthcare tasks to personal assistants</a:t>
            </a:r>
            <a:endParaRPr lang="en-GB" sz="2000" b="1" kern="100">
              <a:effectLst/>
              <a:latin typeface="+mj-lt"/>
              <a:ea typeface="Aptos" panose="020B0004020202020204" pitchFamily="34" charset="0"/>
              <a:cs typeface="Times New Roman" panose="02020603050405020304" pitchFamily="18" charset="0"/>
            </a:endParaRPr>
          </a:p>
          <a:p>
            <a:pPr marL="342900" lvl="0" indent="-342900">
              <a:lnSpc>
                <a:spcPct val="90000"/>
              </a:lnSpc>
              <a:spcAft>
                <a:spcPts val="800"/>
              </a:spcAft>
              <a:buFont typeface="Wingdings" panose="05000000000000000000" pitchFamily="2" charset="2"/>
              <a:buChar char=""/>
              <a:tabLst>
                <a:tab pos="457200" algn="l"/>
              </a:tabLst>
            </a:pPr>
            <a:r>
              <a:rPr lang="en-GB" sz="2000" b="1" kern="1200">
                <a:solidFill>
                  <a:srgbClr val="000000"/>
                </a:solidFill>
                <a:effectLst/>
                <a:latin typeface="+mj-lt"/>
                <a:ea typeface="Times New Roman" panose="02020603050405020304" pitchFamily="18" charset="0"/>
                <a:cs typeface="Times New Roman" panose="02020603050405020304" pitchFamily="18" charset="0"/>
              </a:rPr>
              <a:t>Keeping safe online</a:t>
            </a:r>
            <a:endParaRPr lang="en-GB" sz="2000" b="1" kern="100">
              <a:effectLst/>
              <a:latin typeface="+mj-lt"/>
              <a:ea typeface="Aptos" panose="020B0004020202020204" pitchFamily="34" charset="0"/>
              <a:cs typeface="Times New Roman" panose="02020603050405020304" pitchFamily="18" charset="0"/>
            </a:endParaRPr>
          </a:p>
          <a:p>
            <a:pPr marL="342900" lvl="0" indent="-342900">
              <a:lnSpc>
                <a:spcPct val="90000"/>
              </a:lnSpc>
              <a:spcAft>
                <a:spcPts val="800"/>
              </a:spcAft>
              <a:buFont typeface="Wingdings" panose="05000000000000000000" pitchFamily="2" charset="2"/>
              <a:buChar char=""/>
              <a:tabLst>
                <a:tab pos="457200" algn="l"/>
              </a:tabLst>
            </a:pPr>
            <a:r>
              <a:rPr lang="en-GB" sz="2000" b="1" kern="1200">
                <a:solidFill>
                  <a:srgbClr val="000000"/>
                </a:solidFill>
                <a:effectLst/>
                <a:latin typeface="+mj-lt"/>
                <a:ea typeface="Times New Roman" panose="02020603050405020304" pitchFamily="18" charset="0"/>
                <a:cs typeface="Times New Roman" panose="02020603050405020304" pitchFamily="18" charset="0"/>
              </a:rPr>
              <a:t>Preparation for better conversations</a:t>
            </a:r>
            <a:endParaRPr lang="en-GB" sz="2000" b="1" kern="100">
              <a:effectLst/>
              <a:latin typeface="+mj-lt"/>
              <a:ea typeface="Aptos" panose="020B0004020202020204" pitchFamily="34" charset="0"/>
              <a:cs typeface="Times New Roman" panose="02020603050405020304" pitchFamily="18" charset="0"/>
            </a:endParaRPr>
          </a:p>
          <a:p>
            <a:pPr marL="342900" lvl="0" indent="-342900">
              <a:lnSpc>
                <a:spcPct val="90000"/>
              </a:lnSpc>
              <a:spcAft>
                <a:spcPts val="800"/>
              </a:spcAft>
              <a:buFont typeface="Wingdings" panose="05000000000000000000" pitchFamily="2" charset="2"/>
              <a:buChar char=""/>
              <a:tabLst>
                <a:tab pos="457200" algn="l"/>
              </a:tabLst>
            </a:pPr>
            <a:r>
              <a:rPr lang="en-GB" sz="2000" b="1" kern="1200">
                <a:solidFill>
                  <a:srgbClr val="000000"/>
                </a:solidFill>
                <a:effectLst/>
                <a:latin typeface="+mj-lt"/>
                <a:ea typeface="Times New Roman" panose="02020603050405020304" pitchFamily="18" charset="0"/>
                <a:cs typeface="Times New Roman" panose="02020603050405020304" pitchFamily="18" charset="0"/>
              </a:rPr>
              <a:t>Understanding your responsibilities as an employer of PAs</a:t>
            </a:r>
            <a:endParaRPr lang="en-GB" sz="2000" b="1" kern="100">
              <a:effectLst/>
              <a:latin typeface="+mj-lt"/>
              <a:ea typeface="Aptos" panose="020B0004020202020204" pitchFamily="34" charset="0"/>
              <a:cs typeface="Times New Roman" panose="02020603050405020304" pitchFamily="18" charset="0"/>
            </a:endParaRPr>
          </a:p>
          <a:p>
            <a:pPr marL="342900" lvl="0" indent="-342900">
              <a:lnSpc>
                <a:spcPct val="90000"/>
              </a:lnSpc>
              <a:spcAft>
                <a:spcPts val="800"/>
              </a:spcAft>
              <a:buFont typeface="Wingdings" panose="05000000000000000000" pitchFamily="2" charset="2"/>
              <a:buChar char=""/>
              <a:tabLst>
                <a:tab pos="457200" algn="l"/>
              </a:tabLst>
            </a:pPr>
            <a:r>
              <a:rPr lang="en-GB" sz="2000" b="1" kern="1200">
                <a:solidFill>
                  <a:srgbClr val="000000"/>
                </a:solidFill>
                <a:effectLst/>
                <a:latin typeface="+mj-lt"/>
                <a:ea typeface="Times New Roman" panose="02020603050405020304" pitchFamily="18" charset="0"/>
                <a:cs typeface="Times New Roman" panose="02020603050405020304" pitchFamily="18" charset="0"/>
              </a:rPr>
              <a:t>Wellbeing for individual employers and those supporting them </a:t>
            </a:r>
            <a:endParaRPr lang="en-GB" sz="2000" b="1" kern="100">
              <a:effectLst/>
              <a:latin typeface="+mj-lt"/>
              <a:ea typeface="Aptos" panose="020B0004020202020204" pitchFamily="34" charset="0"/>
              <a:cs typeface="Times New Roman" panose="02020603050405020304" pitchFamily="18" charset="0"/>
            </a:endParaRPr>
          </a:p>
          <a:p>
            <a:pPr marL="342900" lvl="0" indent="-342900">
              <a:lnSpc>
                <a:spcPct val="90000"/>
              </a:lnSpc>
              <a:spcAft>
                <a:spcPts val="800"/>
              </a:spcAft>
              <a:buFont typeface="Wingdings" panose="05000000000000000000" pitchFamily="2" charset="2"/>
              <a:buChar char=""/>
              <a:tabLst>
                <a:tab pos="457200" algn="l"/>
              </a:tabLst>
            </a:pPr>
            <a:r>
              <a:rPr lang="en-GB" sz="2000" b="1" kern="1200">
                <a:solidFill>
                  <a:srgbClr val="000000"/>
                </a:solidFill>
                <a:effectLst/>
                <a:latin typeface="+mj-lt"/>
                <a:ea typeface="Times New Roman" panose="02020603050405020304" pitchFamily="18" charset="0"/>
                <a:cs typeface="Times New Roman" panose="02020603050405020304" pitchFamily="18" charset="0"/>
              </a:rPr>
              <a:t>Learning and </a:t>
            </a:r>
            <a:r>
              <a:rPr lang="en-GB" sz="2000" b="1" kern="1200">
                <a:solidFill>
                  <a:srgbClr val="000000"/>
                </a:solidFill>
                <a:effectLst/>
                <a:ea typeface="Times New Roman" panose="02020603050405020304" pitchFamily="18" charset="0"/>
                <a:cs typeface="Times New Roman" panose="02020603050405020304" pitchFamily="18" charset="0"/>
              </a:rPr>
              <a:t>development</a:t>
            </a:r>
            <a:r>
              <a:rPr lang="en-GB" sz="2000" b="1" kern="1200">
                <a:solidFill>
                  <a:srgbClr val="000000"/>
                </a:solidFill>
                <a:effectLst/>
                <a:latin typeface="+mj-lt"/>
                <a:ea typeface="Times New Roman" panose="02020603050405020304" pitchFamily="18" charset="0"/>
                <a:cs typeface="Times New Roman" panose="02020603050405020304" pitchFamily="18" charset="0"/>
              </a:rPr>
              <a:t> and accessing funding</a:t>
            </a:r>
            <a:endParaRPr lang="en-GB" sz="2000" b="1" kern="100">
              <a:effectLst/>
              <a:latin typeface="+mj-lt"/>
              <a:ea typeface="Aptos" panose="020B0004020202020204" pitchFamily="34" charset="0"/>
              <a:cs typeface="Times New Roman" panose="02020603050405020304" pitchFamily="18" charset="0"/>
            </a:endParaRPr>
          </a:p>
          <a:p>
            <a:pPr marL="342900" lvl="0" indent="-342900">
              <a:lnSpc>
                <a:spcPct val="90000"/>
              </a:lnSpc>
              <a:spcAft>
                <a:spcPts val="800"/>
              </a:spcAft>
              <a:buFont typeface="Wingdings" panose="05000000000000000000" pitchFamily="2" charset="2"/>
              <a:buChar char=""/>
              <a:tabLst>
                <a:tab pos="457200" algn="l"/>
              </a:tabLst>
            </a:pPr>
            <a:r>
              <a:rPr lang="en-GB" sz="2000" b="1" kern="1200">
                <a:solidFill>
                  <a:srgbClr val="000000"/>
                </a:solidFill>
                <a:effectLst/>
                <a:latin typeface="+mj-lt"/>
                <a:ea typeface="Times New Roman" panose="02020603050405020304" pitchFamily="18" charset="0"/>
                <a:cs typeface="Times New Roman" panose="02020603050405020304" pitchFamily="18" charset="0"/>
              </a:rPr>
              <a:t>Recruiting personal assistants during a pandemic</a:t>
            </a:r>
            <a:endParaRPr lang="en-GB" sz="2000" b="1" kern="100">
              <a:effectLst/>
              <a:latin typeface="+mj-lt"/>
              <a:ea typeface="Aptos" panose="020B0004020202020204" pitchFamily="34" charset="0"/>
              <a:cs typeface="Times New Roman" panose="02020603050405020304" pitchFamily="18" charset="0"/>
            </a:endParaRPr>
          </a:p>
          <a:p>
            <a:pPr marL="342900" lvl="0" indent="-342900">
              <a:lnSpc>
                <a:spcPct val="90000"/>
              </a:lnSpc>
              <a:spcAft>
                <a:spcPts val="800"/>
              </a:spcAft>
              <a:buFont typeface="Wingdings" panose="05000000000000000000" pitchFamily="2" charset="2"/>
              <a:buChar char=""/>
              <a:tabLst>
                <a:tab pos="457200" algn="l"/>
              </a:tabLst>
            </a:pPr>
            <a:r>
              <a:rPr lang="en-GB" sz="2000" b="1" kern="1200">
                <a:solidFill>
                  <a:srgbClr val="000000"/>
                </a:solidFill>
                <a:effectLst/>
                <a:latin typeface="+mj-lt"/>
                <a:ea typeface="Times New Roman" panose="02020603050405020304" pitchFamily="18" charset="0"/>
                <a:cs typeface="Times New Roman" panose="02020603050405020304" pitchFamily="18" charset="0"/>
              </a:rPr>
              <a:t>Planning, keeping safe, and being prepared</a:t>
            </a:r>
            <a:endParaRPr lang="en-GB" sz="2000" b="1" kern="100">
              <a:effectLst/>
              <a:latin typeface="+mj-lt"/>
              <a:ea typeface="Aptos" panose="020B0004020202020204" pitchFamily="34" charset="0"/>
              <a:cs typeface="Times New Roman" panose="02020603050405020304" pitchFamily="18" charset="0"/>
            </a:endParaRPr>
          </a:p>
          <a:p>
            <a:pPr marL="0" indent="0">
              <a:buNone/>
            </a:pPr>
            <a:endParaRPr lang="en-GB"/>
          </a:p>
        </p:txBody>
      </p:sp>
      <p:pic>
        <p:nvPicPr>
          <p:cNvPr id="6" name="Picture 5">
            <a:extLst>
              <a:ext uri="{FF2B5EF4-FFF2-40B4-BE49-F238E27FC236}">
                <a16:creationId xmlns:a16="http://schemas.microsoft.com/office/drawing/2014/main" id="{0F0381A7-00B6-45CE-890E-9CF79B7AECA4}"/>
              </a:ext>
            </a:extLst>
          </p:cNvPr>
          <p:cNvPicPr>
            <a:picLocks noChangeAspect="1"/>
          </p:cNvPicPr>
          <p:nvPr/>
        </p:nvPicPr>
        <p:blipFill>
          <a:blip r:embed="rId5"/>
          <a:stretch>
            <a:fillRect/>
          </a:stretch>
        </p:blipFill>
        <p:spPr>
          <a:xfrm>
            <a:off x="5036696" y="77459"/>
            <a:ext cx="1214608" cy="1214608"/>
          </a:xfrm>
          <a:prstGeom prst="rect">
            <a:avLst/>
          </a:prstGeom>
        </p:spPr>
      </p:pic>
    </p:spTree>
    <p:extLst>
      <p:ext uri="{BB962C8B-B14F-4D97-AF65-F5344CB8AC3E}">
        <p14:creationId xmlns:p14="http://schemas.microsoft.com/office/powerpoint/2010/main" val="76890376"/>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B86F4-FB3F-40C2-A0D0-D445EBD25219}"/>
              </a:ext>
            </a:extLst>
          </p:cNvPr>
          <p:cNvSpPr>
            <a:spLocks noGrp="1"/>
          </p:cNvSpPr>
          <p:nvPr>
            <p:ph type="title"/>
          </p:nvPr>
        </p:nvSpPr>
        <p:spPr>
          <a:xfrm>
            <a:off x="237100" y="481163"/>
            <a:ext cx="5993883" cy="666297"/>
          </a:xfrm>
        </p:spPr>
        <p:txBody>
          <a:bodyPr/>
          <a:lstStyle/>
          <a:p>
            <a:r>
              <a:rPr lang="en-GB"/>
              <a:t>Employing personal assistants toolkit</a:t>
            </a:r>
          </a:p>
        </p:txBody>
      </p:sp>
      <p:sp>
        <p:nvSpPr>
          <p:cNvPr id="3" name="Text Placeholder 2">
            <a:extLst>
              <a:ext uri="{FF2B5EF4-FFF2-40B4-BE49-F238E27FC236}">
                <a16:creationId xmlns:a16="http://schemas.microsoft.com/office/drawing/2014/main" id="{615754FF-DE9B-4FD4-8E0A-B00657036AEC}"/>
              </a:ext>
            </a:extLst>
          </p:cNvPr>
          <p:cNvSpPr>
            <a:spLocks noGrp="1"/>
          </p:cNvSpPr>
          <p:nvPr>
            <p:ph type="body" sz="quarter" idx="4294967295"/>
          </p:nvPr>
        </p:nvSpPr>
        <p:spPr>
          <a:xfrm>
            <a:off x="237100" y="1841863"/>
            <a:ext cx="6555586" cy="4534973"/>
          </a:xfrm>
          <a:prstGeom prst="rect">
            <a:avLst/>
          </a:prstGeom>
        </p:spPr>
        <p:txBody>
          <a:bodyPr/>
          <a:lstStyle/>
          <a:p>
            <a:pPr marL="0" lvl="0" indent="0">
              <a:lnSpc>
                <a:spcPct val="100000"/>
              </a:lnSpc>
              <a:spcBef>
                <a:spcPct val="20000"/>
              </a:spcBef>
              <a:buClrTx/>
              <a:buNone/>
              <a:defRPr/>
            </a:pPr>
            <a:r>
              <a:rPr lang="en-GB" altLang="en-US" sz="2400">
                <a:solidFill>
                  <a:prstClr val="black"/>
                </a:solidFill>
                <a:latin typeface="Arial" pitchFamily="34" charset="0"/>
                <a:cs typeface="Arial" pitchFamily="34" charset="0"/>
              </a:rPr>
              <a:t>This toolkit includes information about:</a:t>
            </a:r>
          </a:p>
          <a:p>
            <a:pPr lvl="0">
              <a:lnSpc>
                <a:spcPct val="100000"/>
              </a:lnSpc>
              <a:spcBef>
                <a:spcPct val="20000"/>
              </a:spcBef>
              <a:buClr>
                <a:srgbClr val="005EB8"/>
              </a:buClr>
              <a:buFont typeface="Wingdings" panose="05000000000000000000" pitchFamily="2" charset="2"/>
              <a:buChar char="§"/>
              <a:defRPr/>
            </a:pPr>
            <a:r>
              <a:rPr lang="en-GB" altLang="en-US" sz="2400">
                <a:solidFill>
                  <a:prstClr val="black"/>
                </a:solidFill>
                <a:latin typeface="Arial" pitchFamily="34" charset="0"/>
                <a:cs typeface="Arial" pitchFamily="34" charset="0"/>
              </a:rPr>
              <a:t>recruiting a personal assistant</a:t>
            </a:r>
          </a:p>
          <a:p>
            <a:pPr lvl="0">
              <a:lnSpc>
                <a:spcPct val="100000"/>
              </a:lnSpc>
              <a:spcBef>
                <a:spcPct val="20000"/>
              </a:spcBef>
              <a:buClr>
                <a:srgbClr val="005EB8"/>
              </a:buClr>
              <a:buFont typeface="Wingdings" panose="05000000000000000000" pitchFamily="2" charset="2"/>
              <a:buChar char="§"/>
              <a:defRPr/>
            </a:pPr>
            <a:r>
              <a:rPr lang="en-GB" altLang="en-US" sz="2400">
                <a:solidFill>
                  <a:prstClr val="black"/>
                </a:solidFill>
                <a:latin typeface="Arial" pitchFamily="34" charset="0"/>
                <a:cs typeface="Arial" pitchFamily="34" charset="0"/>
              </a:rPr>
              <a:t>before your personal assistant starts</a:t>
            </a:r>
          </a:p>
          <a:p>
            <a:pPr lvl="0">
              <a:lnSpc>
                <a:spcPct val="100000"/>
              </a:lnSpc>
              <a:spcBef>
                <a:spcPct val="20000"/>
              </a:spcBef>
              <a:buClr>
                <a:srgbClr val="005EB8"/>
              </a:buClr>
              <a:buFont typeface="Wingdings" panose="05000000000000000000" pitchFamily="2" charset="2"/>
              <a:buChar char="§"/>
              <a:defRPr/>
            </a:pPr>
            <a:r>
              <a:rPr lang="en-GB" altLang="en-US" sz="2400">
                <a:solidFill>
                  <a:prstClr val="black"/>
                </a:solidFill>
                <a:latin typeface="Arial" pitchFamily="34" charset="0"/>
                <a:cs typeface="Arial" pitchFamily="34" charset="0"/>
              </a:rPr>
              <a:t>managing your personal assistant</a:t>
            </a:r>
          </a:p>
          <a:p>
            <a:pPr lvl="0">
              <a:lnSpc>
                <a:spcPct val="100000"/>
              </a:lnSpc>
              <a:spcBef>
                <a:spcPct val="20000"/>
              </a:spcBef>
              <a:buClr>
                <a:srgbClr val="005EB8"/>
              </a:buClr>
              <a:buFont typeface="Wingdings" panose="05000000000000000000" pitchFamily="2" charset="2"/>
              <a:buChar char="§"/>
              <a:defRPr/>
            </a:pPr>
            <a:r>
              <a:rPr lang="en-GB" altLang="en-US" sz="2400">
                <a:solidFill>
                  <a:prstClr val="black"/>
                </a:solidFill>
                <a:latin typeface="Arial" pitchFamily="34" charset="0"/>
                <a:cs typeface="Arial" pitchFamily="34" charset="0"/>
              </a:rPr>
              <a:t>training and qualifications</a:t>
            </a:r>
          </a:p>
          <a:p>
            <a:pPr lvl="0">
              <a:lnSpc>
                <a:spcPct val="100000"/>
              </a:lnSpc>
              <a:spcBef>
                <a:spcPct val="20000"/>
              </a:spcBef>
              <a:buClr>
                <a:srgbClr val="005EB8"/>
              </a:buClr>
              <a:buFont typeface="Wingdings" panose="05000000000000000000" pitchFamily="2" charset="2"/>
              <a:buChar char="§"/>
              <a:defRPr/>
            </a:pPr>
            <a:r>
              <a:rPr lang="en-GB" altLang="en-US" sz="2400">
                <a:solidFill>
                  <a:prstClr val="black"/>
                </a:solidFill>
                <a:latin typeface="Arial" pitchFamily="34" charset="0"/>
                <a:cs typeface="Arial" pitchFamily="34" charset="0"/>
              </a:rPr>
              <a:t>sorting our problems.</a:t>
            </a:r>
          </a:p>
          <a:p>
            <a:pPr marL="0" lvl="0" indent="0">
              <a:lnSpc>
                <a:spcPct val="100000"/>
              </a:lnSpc>
              <a:spcBef>
                <a:spcPct val="20000"/>
              </a:spcBef>
              <a:buClr>
                <a:srgbClr val="005EB8"/>
              </a:buClr>
              <a:buNone/>
              <a:defRPr/>
            </a:pPr>
            <a:endParaRPr lang="en-GB" altLang="en-US" sz="1000">
              <a:solidFill>
                <a:prstClr val="black"/>
              </a:solidFill>
              <a:latin typeface="Arial" pitchFamily="34" charset="0"/>
              <a:cs typeface="Arial" pitchFamily="34" charset="0"/>
            </a:endParaRPr>
          </a:p>
          <a:p>
            <a:pPr marL="0" lvl="0" indent="0">
              <a:lnSpc>
                <a:spcPct val="100000"/>
              </a:lnSpc>
              <a:spcBef>
                <a:spcPct val="20000"/>
              </a:spcBef>
              <a:buClrTx/>
              <a:buNone/>
              <a:defRPr/>
            </a:pPr>
            <a:r>
              <a:rPr lang="en-GB" altLang="en-US" sz="2400" b="1">
                <a:solidFill>
                  <a:schemeClr val="bg1"/>
                </a:solidFill>
                <a:highlight>
                  <a:srgbClr val="008000"/>
                </a:highlight>
                <a:latin typeface="Arial" pitchFamily="34" charset="0"/>
                <a:cs typeface="Arial" pitchFamily="34" charset="0"/>
              </a:rPr>
              <a:t>The toolkit is also available in Easy read.</a:t>
            </a:r>
          </a:p>
          <a:p>
            <a:pPr marL="0" lvl="0" indent="0">
              <a:lnSpc>
                <a:spcPct val="100000"/>
              </a:lnSpc>
              <a:spcBef>
                <a:spcPct val="20000"/>
              </a:spcBef>
              <a:buClrTx/>
              <a:buNone/>
              <a:defRPr/>
            </a:pPr>
            <a:r>
              <a:rPr lang="en-GB" altLang="en-US" sz="2400">
                <a:solidFill>
                  <a:prstClr val="black"/>
                </a:solidFill>
                <a:latin typeface="Arial" pitchFamily="34" charset="0"/>
                <a:cs typeface="Arial" pitchFamily="34" charset="0"/>
              </a:rPr>
              <a:t>Email </a:t>
            </a:r>
            <a:r>
              <a:rPr lang="en-GB" altLang="en-US" sz="2400" b="1">
                <a:solidFill>
                  <a:srgbClr val="005EB8"/>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marketing@skillsforcare.org.uk</a:t>
            </a:r>
            <a:r>
              <a:rPr lang="en-GB" altLang="en-US" sz="2400" b="1">
                <a:solidFill>
                  <a:srgbClr val="005EB8"/>
                </a:solidFill>
                <a:latin typeface="Arial" pitchFamily="34" charset="0"/>
                <a:cs typeface="Arial" pitchFamily="34" charset="0"/>
              </a:rPr>
              <a:t> </a:t>
            </a:r>
            <a:br>
              <a:rPr lang="en-GB" altLang="en-US" sz="2400">
                <a:solidFill>
                  <a:prstClr val="black"/>
                </a:solidFill>
                <a:latin typeface="Arial" pitchFamily="34" charset="0"/>
                <a:cs typeface="Arial" pitchFamily="34" charset="0"/>
              </a:rPr>
            </a:br>
            <a:r>
              <a:rPr lang="en-GB" altLang="en-US" sz="2400">
                <a:solidFill>
                  <a:prstClr val="black"/>
                </a:solidFill>
                <a:latin typeface="Arial" pitchFamily="34" charset="0"/>
                <a:cs typeface="Arial" pitchFamily="34" charset="0"/>
              </a:rPr>
              <a:t>for a free printed copy or visit </a:t>
            </a:r>
            <a:r>
              <a:rPr lang="en-GB" altLang="en-US" sz="2400" b="1">
                <a:solidFill>
                  <a:srgbClr val="005EB8"/>
                </a:solidFill>
                <a:latin typeface="Arial" pitchFamily="34" charset="0"/>
                <a:cs typeface="Arial" pitchFamily="34" charset="0"/>
                <a:hlinkClick r:id="rId4">
                  <a:extLst>
                    <a:ext uri="{A12FA001-AC4F-418D-AE19-62706E023703}">
                      <ahyp:hlinkClr xmlns:ahyp="http://schemas.microsoft.com/office/drawing/2018/hyperlinkcolor" val="tx"/>
                    </a:ext>
                  </a:extLst>
                </a:hlinkClick>
              </a:rPr>
              <a:t>www.skillsforcare.org.uk/PAtoolkit</a:t>
            </a:r>
            <a:r>
              <a:rPr lang="en-GB" altLang="en-US" sz="2400" b="1">
                <a:solidFill>
                  <a:srgbClr val="005EB8"/>
                </a:solidFill>
                <a:latin typeface="Arial" pitchFamily="34" charset="0"/>
                <a:cs typeface="Arial" pitchFamily="34" charset="0"/>
              </a:rPr>
              <a:t> </a:t>
            </a:r>
          </a:p>
        </p:txBody>
      </p:sp>
      <p:pic>
        <p:nvPicPr>
          <p:cNvPr id="9" name="Picture 8">
            <a:extLst>
              <a:ext uri="{FF2B5EF4-FFF2-40B4-BE49-F238E27FC236}">
                <a16:creationId xmlns:a16="http://schemas.microsoft.com/office/drawing/2014/main" id="{CB9F7B7F-1712-42C6-B82F-0A6677490A1E}"/>
              </a:ext>
            </a:extLst>
          </p:cNvPr>
          <p:cNvPicPr>
            <a:picLocks noChangeAspect="1"/>
          </p:cNvPicPr>
          <p:nvPr/>
        </p:nvPicPr>
        <p:blipFill>
          <a:blip r:embed="rId5"/>
          <a:stretch>
            <a:fillRect/>
          </a:stretch>
        </p:blipFill>
        <p:spPr>
          <a:xfrm>
            <a:off x="5915066" y="2181496"/>
            <a:ext cx="2985625" cy="3670663"/>
          </a:xfrm>
          <a:prstGeom prst="rect">
            <a:avLst/>
          </a:prstGeom>
        </p:spPr>
      </p:pic>
    </p:spTree>
    <p:extLst>
      <p:ext uri="{BB962C8B-B14F-4D97-AF65-F5344CB8AC3E}">
        <p14:creationId xmlns:p14="http://schemas.microsoft.com/office/powerpoint/2010/main" val="2599006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7CDB2-D74F-7C9B-BB03-DBB540F4D69A}"/>
              </a:ext>
            </a:extLst>
          </p:cNvPr>
          <p:cNvSpPr>
            <a:spLocks noGrp="1"/>
          </p:cNvSpPr>
          <p:nvPr>
            <p:ph type="title"/>
          </p:nvPr>
        </p:nvSpPr>
        <p:spPr/>
        <p:txBody>
          <a:bodyPr lIns="91440" tIns="45720" rIns="91440" bIns="45720" anchor="t"/>
          <a:lstStyle/>
          <a:p>
            <a:r>
              <a:rPr lang="en-US">
                <a:cs typeface="Arial"/>
              </a:rPr>
              <a:t>Values based recruitment</a:t>
            </a:r>
          </a:p>
        </p:txBody>
      </p:sp>
      <p:sp>
        <p:nvSpPr>
          <p:cNvPr id="3" name="Text Placeholder 2">
            <a:extLst>
              <a:ext uri="{FF2B5EF4-FFF2-40B4-BE49-F238E27FC236}">
                <a16:creationId xmlns:a16="http://schemas.microsoft.com/office/drawing/2014/main" id="{C45B75B6-D16E-999C-834D-BFF394AB62CD}"/>
              </a:ext>
            </a:extLst>
          </p:cNvPr>
          <p:cNvSpPr>
            <a:spLocks noGrp="1"/>
          </p:cNvSpPr>
          <p:nvPr>
            <p:ph type="body" sz="quarter" idx="11"/>
          </p:nvPr>
        </p:nvSpPr>
        <p:spPr/>
        <p:txBody>
          <a:bodyPr lIns="91440" tIns="45720" rIns="91440" bIns="45720" anchor="t"/>
          <a:lstStyle/>
          <a:p>
            <a:r>
              <a:rPr lang="en-US">
                <a:cs typeface="Arial"/>
                <a:hlinkClick r:id="rId3"/>
              </a:rPr>
              <a:t>News article</a:t>
            </a:r>
            <a:r>
              <a:rPr lang="en-US">
                <a:cs typeface="Arial"/>
              </a:rPr>
              <a:t> about the recordings </a:t>
            </a:r>
          </a:p>
          <a:p>
            <a:r>
              <a:rPr lang="en-US" sz="1600">
                <a:solidFill>
                  <a:srgbClr val="0065BD"/>
                </a:solidFill>
                <a:ea typeface="+mn-lt"/>
                <a:cs typeface="+mn-lt"/>
                <a:hlinkClick r:id="rId4"/>
              </a:rPr>
              <a:t>Values Based Recruitment (VBR) – what does it mean?</a:t>
            </a:r>
            <a:endParaRPr lang="en-US" sz="1600">
              <a:cs typeface="Arial" panose="020B0604020202020204"/>
            </a:endParaRPr>
          </a:p>
          <a:p>
            <a:r>
              <a:rPr lang="en-US" sz="1600">
                <a:solidFill>
                  <a:srgbClr val="0065BD"/>
                </a:solidFill>
                <a:ea typeface="+mn-lt"/>
                <a:cs typeface="+mn-lt"/>
                <a:hlinkClick r:id="rId5"/>
              </a:rPr>
              <a:t>VBR: Articulate - Knowing what your values and culture are and sharing that with new and existing PAs</a:t>
            </a:r>
            <a:endParaRPr lang="en-US" sz="1600">
              <a:cs typeface="Arial"/>
            </a:endParaRPr>
          </a:p>
          <a:p>
            <a:r>
              <a:rPr lang="en-US" sz="1600">
                <a:solidFill>
                  <a:srgbClr val="0065BD"/>
                </a:solidFill>
                <a:ea typeface="+mn-lt"/>
                <a:cs typeface="+mn-lt"/>
                <a:hlinkClick r:id="rId6"/>
              </a:rPr>
              <a:t>VBR: Attract - Advertising your roles to people who share your values</a:t>
            </a:r>
            <a:endParaRPr lang="en-US" sz="1600">
              <a:cs typeface="Arial"/>
            </a:endParaRPr>
          </a:p>
          <a:p>
            <a:r>
              <a:rPr lang="en-US" sz="1600">
                <a:solidFill>
                  <a:srgbClr val="0065BD"/>
                </a:solidFill>
                <a:ea typeface="+mn-lt"/>
                <a:cs typeface="+mn-lt"/>
                <a:hlinkClick r:id="rId7"/>
              </a:rPr>
              <a:t>VBR: Apply - Shortlisting and selecting PAs who demonstrate values in the application process</a:t>
            </a:r>
            <a:endParaRPr lang="en-US" sz="1600">
              <a:cs typeface="Arial"/>
            </a:endParaRPr>
          </a:p>
          <a:p>
            <a:r>
              <a:rPr lang="en-US" sz="1600">
                <a:solidFill>
                  <a:srgbClr val="0065BD"/>
                </a:solidFill>
                <a:ea typeface="+mn-lt"/>
                <a:cs typeface="+mn-lt"/>
                <a:hlinkClick r:id="rId8"/>
              </a:rPr>
              <a:t>VBR: Assess - Using values based ways of assessing if candidates share your values and are the right person to be your PA</a:t>
            </a:r>
            <a:endParaRPr lang="en-US" sz="1600">
              <a:cs typeface="Arial"/>
            </a:endParaRPr>
          </a:p>
          <a:p>
            <a:r>
              <a:rPr lang="en-US" sz="1600">
                <a:solidFill>
                  <a:srgbClr val="0065BD"/>
                </a:solidFill>
                <a:ea typeface="+mn-lt"/>
                <a:cs typeface="+mn-lt"/>
                <a:hlinkClick r:id="rId9"/>
              </a:rPr>
              <a:t>VBR: Assimilate - Inducting, developing and managing new and existing PAs to ensure they demonstrate the values and behaviours that matter in their PA role</a:t>
            </a:r>
            <a:endParaRPr lang="en-US" sz="1600">
              <a:cs typeface="Arial"/>
            </a:endParaRPr>
          </a:p>
          <a:p>
            <a:r>
              <a:rPr lang="en-US" sz="1600">
                <a:solidFill>
                  <a:srgbClr val="0065BD"/>
                </a:solidFill>
                <a:ea typeface="+mn-lt"/>
                <a:cs typeface="+mn-lt"/>
                <a:hlinkClick r:id="rId10"/>
              </a:rPr>
              <a:t>VBR: PA's perspective</a:t>
            </a:r>
            <a:endParaRPr lang="en-US" sz="1600"/>
          </a:p>
        </p:txBody>
      </p:sp>
      <p:sp>
        <p:nvSpPr>
          <p:cNvPr id="4" name="Text Placeholder 3">
            <a:extLst>
              <a:ext uri="{FF2B5EF4-FFF2-40B4-BE49-F238E27FC236}">
                <a16:creationId xmlns:a16="http://schemas.microsoft.com/office/drawing/2014/main" id="{BB379D2D-6AF0-A3FE-DDBC-9D08A67D94FB}"/>
              </a:ext>
            </a:extLst>
          </p:cNvPr>
          <p:cNvSpPr>
            <a:spLocks noGrp="1"/>
          </p:cNvSpPr>
          <p:nvPr>
            <p:ph type="body" sz="quarter" idx="12"/>
          </p:nvPr>
        </p:nvSpPr>
        <p:spPr/>
        <p:txBody>
          <a:bodyPr lIns="91440" tIns="45720" rIns="91440" bIns="45720" anchor="t"/>
          <a:lstStyle/>
          <a:p>
            <a:r>
              <a:rPr lang="en-US">
                <a:cs typeface="Arial"/>
              </a:rPr>
              <a:t>March 2023 – workshop recordings</a:t>
            </a:r>
          </a:p>
        </p:txBody>
      </p:sp>
    </p:spTree>
    <p:extLst>
      <p:ext uri="{BB962C8B-B14F-4D97-AF65-F5344CB8AC3E}">
        <p14:creationId xmlns:p14="http://schemas.microsoft.com/office/powerpoint/2010/main" val="2038932501"/>
      </p:ext>
    </p:extLst>
  </p:cSld>
  <p:clrMapOvr>
    <a:masterClrMapping/>
  </p:clrMapOvr>
</p:sld>
</file>

<file path=ppt/theme/theme1.xml><?xml version="1.0" encoding="utf-8"?>
<a:theme xmlns:a="http://schemas.openxmlformats.org/drawingml/2006/main" name="Title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ubtitle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End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ab407247-47ea-4e73-be4e-afc2d8cd963f">
      <UserInfo>
        <DisplayName>Zoe Thomas</DisplayName>
        <AccountId>136</AccountId>
        <AccountType/>
      </UserInfo>
    </SharedWithUsers>
    <lcf76f155ced4ddcb4097134ff3c332f xmlns="b61f1e17-d210-48a5-8005-19ac8b7bad20">
      <Terms xmlns="http://schemas.microsoft.com/office/infopath/2007/PartnerControls"/>
    </lcf76f155ced4ddcb4097134ff3c332f>
    <TaxCatchAll xmlns="ab407247-47ea-4e73-be4e-afc2d8cd963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A3D526F659F944908CA9744DF67CEF" ma:contentTypeVersion="17" ma:contentTypeDescription="Create a new document." ma:contentTypeScope="" ma:versionID="eb8c5040607db2b56fe07db533b9cf52">
  <xsd:schema xmlns:xsd="http://www.w3.org/2001/XMLSchema" xmlns:xs="http://www.w3.org/2001/XMLSchema" xmlns:p="http://schemas.microsoft.com/office/2006/metadata/properties" xmlns:ns2="b61f1e17-d210-48a5-8005-19ac8b7bad20" xmlns:ns3="ab407247-47ea-4e73-be4e-afc2d8cd963f" targetNamespace="http://schemas.microsoft.com/office/2006/metadata/properties" ma:root="true" ma:fieldsID="4bfe4a78cfe36691e7237887f60c80fc" ns2:_="" ns3:_="">
    <xsd:import namespace="b61f1e17-d210-48a5-8005-19ac8b7bad20"/>
    <xsd:import namespace="ab407247-47ea-4e73-be4e-afc2d8cd963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1f1e17-d210-48a5-8005-19ac8b7bad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83e0442-0aa8-451b-8352-edc6ece9c078"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407247-47ea-4e73-be4e-afc2d8cd963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bcb7acc-e6c6-4927-8939-2dc8bcd19c18}" ma:internalName="TaxCatchAll" ma:showField="CatchAllData" ma:web="ab407247-47ea-4e73-be4e-afc2d8cd96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61EC39-5D47-4AD4-BF2E-9D1466F071C5}">
  <ds:schemaRefs>
    <ds:schemaRef ds:uri="http://schemas.microsoft.com/sharepoint/v3/contenttype/forms"/>
  </ds:schemaRefs>
</ds:datastoreItem>
</file>

<file path=customXml/itemProps2.xml><?xml version="1.0" encoding="utf-8"?>
<ds:datastoreItem xmlns:ds="http://schemas.openxmlformats.org/officeDocument/2006/customXml" ds:itemID="{35880B4D-B4BF-4A29-AA72-5D8F37AF76B0}">
  <ds:schemaRefs>
    <ds:schemaRef ds:uri="10479144-b7f7-4ea7-a110-b62244768b79"/>
    <ds:schemaRef ds:uri="44ccd035-f28d-4601-a828-5a91c4cde5c4"/>
    <ds:schemaRef ds:uri="a0f7d661-22f8-46eb-b0fd-84d32385946e"/>
    <ds:schemaRef ds:uri="ab407247-47ea-4e73-be4e-afc2d8cd963f"/>
    <ds:schemaRef ds:uri="b61f1e17-d210-48a5-8005-19ac8b7bad20"/>
    <ds:schemaRef ds:uri="e1eb8098-96c0-4602-b600-c5c81a0a7c8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4221A0C-15F5-420E-82A3-9060E39255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1f1e17-d210-48a5-8005-19ac8b7bad20"/>
    <ds:schemaRef ds:uri="ab407247-47ea-4e73-be4e-afc2d8cd96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281</TotalTime>
  <Words>5205</Words>
  <Application>Microsoft Office PowerPoint</Application>
  <PresentationFormat>On-screen Show (4:3)</PresentationFormat>
  <Paragraphs>431</Paragraphs>
  <Slides>31</Slides>
  <Notes>26</Notes>
  <HiddenSlides>12</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31</vt:i4>
      </vt:variant>
    </vt:vector>
  </HeadingPairs>
  <TitlesOfParts>
    <vt:vector size="43" baseType="lpstr">
      <vt:lpstr>Arial</vt:lpstr>
      <vt:lpstr>Calibri</vt:lpstr>
      <vt:lpstr>Helvetica Neue</vt:lpstr>
      <vt:lpstr>Symbol</vt:lpstr>
      <vt:lpstr>Times New Roman</vt:lpstr>
      <vt:lpstr>Wingdings</vt:lpstr>
      <vt:lpstr>Title slides</vt:lpstr>
      <vt:lpstr>Subtitle slides</vt:lpstr>
      <vt:lpstr>Content slides</vt:lpstr>
      <vt:lpstr>Bespoke title slides</vt:lpstr>
      <vt:lpstr>Bespoke content slides</vt:lpstr>
      <vt:lpstr>End slides</vt:lpstr>
      <vt:lpstr>Choose your networking group</vt:lpstr>
      <vt:lpstr>Skills for Care offer for individual employers and those who support them </vt:lpstr>
      <vt:lpstr>Why employ a PA?  </vt:lpstr>
      <vt:lpstr>PowerPoint Presentation</vt:lpstr>
      <vt:lpstr>Steering group</vt:lpstr>
      <vt:lpstr>Information hub for individual employers and PAs</vt:lpstr>
      <vt:lpstr>Recorded Webinars</vt:lpstr>
      <vt:lpstr>Employing personal assistants toolkit</vt:lpstr>
      <vt:lpstr>Values based recruitment</vt:lpstr>
      <vt:lpstr>Question of Care: PA scenario </vt:lpstr>
      <vt:lpstr>A way of agreeing how we will work together: a guide  and template</vt:lpstr>
      <vt:lpstr>Individual employer funding</vt:lpstr>
      <vt:lpstr>Applications from ULO’s Open Now!!</vt:lpstr>
      <vt:lpstr>This year (April 2024-March 2025).The IE/PA funding is extended to people who</vt:lpstr>
      <vt:lpstr>What types of training can I apply for? </vt:lpstr>
      <vt:lpstr>User led organisation (ULO) funding</vt:lpstr>
      <vt:lpstr>You can access ULO funding and training if you.. </vt:lpstr>
      <vt:lpstr>ULO funding </vt:lpstr>
      <vt:lpstr>Delivering learning for  IEs and PAs</vt:lpstr>
      <vt:lpstr>Sector-based work academies for PAs</vt:lpstr>
      <vt:lpstr>What is a sector-based work  academy and how can it help? </vt:lpstr>
      <vt:lpstr>Individual service fund</vt:lpstr>
      <vt:lpstr>Seeing Potential </vt:lpstr>
      <vt:lpstr>Leaflet for social workers</vt:lpstr>
      <vt:lpstr>IE &amp; PA workforce report: 2024</vt:lpstr>
      <vt:lpstr>IE &amp; PA workforce report 2024</vt:lpstr>
      <vt:lpstr>PHB Quality Framework</vt:lpstr>
      <vt:lpstr>Other resources</vt:lpstr>
      <vt:lpstr>Local support</vt:lpstr>
      <vt:lpstr>Quarterly newsletter</vt:lpstr>
      <vt:lpstr>www.skillsforcare.org.uk/iepahub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Owen</dc:creator>
  <cp:lastModifiedBy>Zoe Thomas</cp:lastModifiedBy>
  <cp:revision>5</cp:revision>
  <dcterms:created xsi:type="dcterms:W3CDTF">2019-11-26T09:38:15Z</dcterms:created>
  <dcterms:modified xsi:type="dcterms:W3CDTF">2024-05-16T12:19:56Z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0x01010096A3D526F659F944908CA9744DF67CEF</vt:lpwstr>
  </property>
  <property fmtid="{D5CDD505-2E9C-101B-9397-08002B2CF9AE}" pid="3" name="_dlc_DocIdItemGuid">
    <vt:lpwstr>936e98e0-0d36-4ece-9fa6-2c2af0d394cd</vt:lpwstr>
  </property>
  <property fmtid="{D5CDD505-2E9C-101B-9397-08002B2CF9AE}" pid="4" name="MSIP_Label_f194113b-ecba-4458-8e2e-fa038bf17a69_Enabled">
    <vt:lpwstr>true</vt:lpwstr>
  </property>
  <property fmtid="{D5CDD505-2E9C-101B-9397-08002B2CF9AE}" pid="5" name="MSIP_Label_f194113b-ecba-4458-8e2e-fa038bf17a69_SetDate">
    <vt:lpwstr>2022-11-14T15:38:27Z</vt:lpwstr>
  </property>
  <property fmtid="{D5CDD505-2E9C-101B-9397-08002B2CF9AE}" pid="6" name="MSIP_Label_f194113b-ecba-4458-8e2e-fa038bf17a69_Method">
    <vt:lpwstr>Standard</vt:lpwstr>
  </property>
  <property fmtid="{D5CDD505-2E9C-101B-9397-08002B2CF9AE}" pid="7" name="MSIP_Label_f194113b-ecba-4458-8e2e-fa038bf17a69_Name">
    <vt:lpwstr>Internal</vt:lpwstr>
  </property>
  <property fmtid="{D5CDD505-2E9C-101B-9397-08002B2CF9AE}" pid="8" name="MSIP_Label_f194113b-ecba-4458-8e2e-fa038bf17a69_SiteId">
    <vt:lpwstr>5c317017-415d-43e6-ada1-7668f9ad3f9f</vt:lpwstr>
  </property>
  <property fmtid="{D5CDD505-2E9C-101B-9397-08002B2CF9AE}" pid="9" name="MSIP_Label_f194113b-ecba-4458-8e2e-fa038bf17a69_ActionId">
    <vt:lpwstr>725482a4-31f9-4279-b7fb-591120869c74</vt:lpwstr>
  </property>
  <property fmtid="{D5CDD505-2E9C-101B-9397-08002B2CF9AE}" pid="10" name="MSIP_Label_f194113b-ecba-4458-8e2e-fa038bf17a69_ContentBits">
    <vt:lpwstr>0</vt:lpwstr>
  </property>
  <property fmtid="{D5CDD505-2E9C-101B-9397-08002B2CF9AE}" pid="11" name="MediaServiceImageTags">
    <vt:lpwstr/>
  </property>
</Properties>
</file>